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94"/>
  </p:notesMasterIdLst>
  <p:sldIdLst>
    <p:sldId id="365" r:id="rId2"/>
    <p:sldId id="484" r:id="rId3"/>
    <p:sldId id="519" r:id="rId4"/>
    <p:sldId id="459" r:id="rId5"/>
    <p:sldId id="520" r:id="rId6"/>
    <p:sldId id="460" r:id="rId7"/>
    <p:sldId id="521" r:id="rId8"/>
    <p:sldId id="482" r:id="rId9"/>
    <p:sldId id="485" r:id="rId10"/>
    <p:sldId id="368" r:id="rId11"/>
    <p:sldId id="480" r:id="rId12"/>
    <p:sldId id="481" r:id="rId13"/>
    <p:sldId id="522" r:id="rId14"/>
    <p:sldId id="371" r:id="rId15"/>
    <p:sldId id="523" r:id="rId16"/>
    <p:sldId id="524" r:id="rId17"/>
    <p:sldId id="525" r:id="rId18"/>
    <p:sldId id="375" r:id="rId19"/>
    <p:sldId id="376" r:id="rId20"/>
    <p:sldId id="377" r:id="rId21"/>
    <p:sldId id="378" r:id="rId22"/>
    <p:sldId id="464" r:id="rId23"/>
    <p:sldId id="379" r:id="rId24"/>
    <p:sldId id="465" r:id="rId25"/>
    <p:sldId id="380" r:id="rId26"/>
    <p:sldId id="572" r:id="rId27"/>
    <p:sldId id="575" r:id="rId28"/>
    <p:sldId id="574" r:id="rId29"/>
    <p:sldId id="573" r:id="rId30"/>
    <p:sldId id="488" r:id="rId31"/>
    <p:sldId id="489" r:id="rId32"/>
    <p:sldId id="570" r:id="rId33"/>
    <p:sldId id="571" r:id="rId34"/>
    <p:sldId id="578" r:id="rId35"/>
    <p:sldId id="579" r:id="rId36"/>
    <p:sldId id="577" r:id="rId37"/>
    <p:sldId id="580" r:id="rId38"/>
    <p:sldId id="582" r:id="rId39"/>
    <p:sldId id="581" r:id="rId40"/>
    <p:sldId id="583" r:id="rId41"/>
    <p:sldId id="584" r:id="rId42"/>
    <p:sldId id="585" r:id="rId43"/>
    <p:sldId id="505" r:id="rId44"/>
    <p:sldId id="506" r:id="rId45"/>
    <p:sldId id="586" r:id="rId46"/>
    <p:sldId id="508" r:id="rId47"/>
    <p:sldId id="587" r:id="rId48"/>
    <p:sldId id="588" r:id="rId49"/>
    <p:sldId id="603" r:id="rId50"/>
    <p:sldId id="589" r:id="rId51"/>
    <p:sldId id="590" r:id="rId52"/>
    <p:sldId id="516" r:id="rId53"/>
    <p:sldId id="517" r:id="rId54"/>
    <p:sldId id="518" r:id="rId55"/>
    <p:sldId id="591" r:id="rId56"/>
    <p:sldId id="527" r:id="rId57"/>
    <p:sldId id="528" r:id="rId58"/>
    <p:sldId id="529" r:id="rId59"/>
    <p:sldId id="592" r:id="rId60"/>
    <p:sldId id="532" r:id="rId61"/>
    <p:sldId id="593" r:id="rId62"/>
    <p:sldId id="534" r:id="rId63"/>
    <p:sldId id="535" r:id="rId64"/>
    <p:sldId id="536" r:id="rId65"/>
    <p:sldId id="594" r:id="rId66"/>
    <p:sldId id="595" r:id="rId67"/>
    <p:sldId id="540" r:id="rId68"/>
    <p:sldId id="596" r:id="rId69"/>
    <p:sldId id="597" r:id="rId70"/>
    <p:sldId id="544" r:id="rId71"/>
    <p:sldId id="598" r:id="rId72"/>
    <p:sldId id="599" r:id="rId73"/>
    <p:sldId id="600" r:id="rId74"/>
    <p:sldId id="601" r:id="rId75"/>
    <p:sldId id="602" r:id="rId76"/>
    <p:sldId id="551" r:id="rId77"/>
    <p:sldId id="552" r:id="rId78"/>
    <p:sldId id="553" r:id="rId79"/>
    <p:sldId id="554" r:id="rId80"/>
    <p:sldId id="555" r:id="rId81"/>
    <p:sldId id="556" r:id="rId82"/>
    <p:sldId id="558" r:id="rId83"/>
    <p:sldId id="559" r:id="rId84"/>
    <p:sldId id="561" r:id="rId85"/>
    <p:sldId id="562" r:id="rId86"/>
    <p:sldId id="563" r:id="rId87"/>
    <p:sldId id="564" r:id="rId88"/>
    <p:sldId id="565" r:id="rId89"/>
    <p:sldId id="566" r:id="rId90"/>
    <p:sldId id="567" r:id="rId91"/>
    <p:sldId id="568" r:id="rId92"/>
    <p:sldId id="569" r:id="rId93"/>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9" autoAdjust="0"/>
    <p:restoredTop sz="94699" autoAdjust="0"/>
  </p:normalViewPr>
  <p:slideViewPr>
    <p:cSldViewPr>
      <p:cViewPr varScale="1">
        <p:scale>
          <a:sx n="110" d="100"/>
          <a:sy n="110" d="100"/>
        </p:scale>
        <p:origin x="147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14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5" Type="http://schemas.openxmlformats.org/officeDocument/2006/relationships/image" Target="../media/image64.wmf"/><Relationship Id="rId4" Type="http://schemas.openxmlformats.org/officeDocument/2006/relationships/image" Target="../media/image6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ACDFF-5D75-4AE6-A910-4C7E50C80CFE}" type="datetimeFigureOut">
              <a:rPr lang="zh-CN" altLang="en-US" smtClean="0"/>
              <a:t>2016/6/11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9B9A1-C839-418C-94E2-414D15A8BAA0}" type="slidenum">
              <a:rPr lang="zh-CN" altLang="en-US" smtClean="0"/>
              <a:t>‹#›</a:t>
            </a:fld>
            <a:endParaRPr lang="zh-CN" altLang="en-US"/>
          </a:p>
        </p:txBody>
      </p:sp>
    </p:spTree>
    <p:extLst>
      <p:ext uri="{BB962C8B-B14F-4D97-AF65-F5344CB8AC3E}">
        <p14:creationId xmlns:p14="http://schemas.microsoft.com/office/powerpoint/2010/main" val="101752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aike.baidu.com/view/368406.ht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A9B9A1-C839-418C-94E2-414D15A8BAA0}" type="slidenum">
              <a:rPr lang="zh-CN" altLang="en-US" smtClean="0"/>
              <a:t>15</a:t>
            </a:fld>
            <a:endParaRPr lang="zh-CN" altLang="en-US"/>
          </a:p>
        </p:txBody>
      </p:sp>
    </p:spTree>
    <p:extLst>
      <p:ext uri="{BB962C8B-B14F-4D97-AF65-F5344CB8AC3E}">
        <p14:creationId xmlns:p14="http://schemas.microsoft.com/office/powerpoint/2010/main" val="4060425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A9B9A1-C839-418C-94E2-414D15A8BAA0}" type="slidenum">
              <a:rPr lang="zh-CN" altLang="en-US" smtClean="0"/>
              <a:t>27</a:t>
            </a:fld>
            <a:endParaRPr lang="zh-CN" altLang="en-US"/>
          </a:p>
        </p:txBody>
      </p:sp>
    </p:spTree>
    <p:extLst>
      <p:ext uri="{BB962C8B-B14F-4D97-AF65-F5344CB8AC3E}">
        <p14:creationId xmlns:p14="http://schemas.microsoft.com/office/powerpoint/2010/main" val="3542204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eaLnBrk="1" hangingPunct="1"/>
            <a:r>
              <a:rPr lang="zh-CN" altLang="en-US" b="1" dirty="0" smtClean="0">
                <a:solidFill>
                  <a:schemeClr val="folHlink"/>
                </a:solidFill>
                <a:latin typeface="Times New Roman" panose="02020603050405020304" pitchFamily="18" charset="0"/>
                <a:ea typeface="楷体_GB2312" pitchFamily="49" charset="-122"/>
              </a:rPr>
              <a:t>注意，金属电子的脱出功很小，仅是电子伏量级，在此可以忽略），故</a:t>
            </a:r>
            <a:r>
              <a:rPr lang="en-US" altLang="zh-CN" b="1" dirty="0" smtClean="0">
                <a:solidFill>
                  <a:schemeClr val="folHlink"/>
                </a:solidFill>
                <a:latin typeface="Times New Roman" panose="02020603050405020304" pitchFamily="18" charset="0"/>
                <a:ea typeface="楷体_GB2312" pitchFamily="49" charset="-122"/>
              </a:rPr>
              <a:t>X</a:t>
            </a:r>
            <a:r>
              <a:rPr lang="zh-CN" altLang="en-US" b="1" dirty="0" smtClean="0">
                <a:solidFill>
                  <a:schemeClr val="folHlink"/>
                </a:solidFill>
                <a:latin typeface="Times New Roman" panose="02020603050405020304" pitchFamily="18" charset="0"/>
                <a:ea typeface="楷体_GB2312" pitchFamily="49" charset="-122"/>
              </a:rPr>
              <a:t>射线的产生可视为逆光电效应。</a:t>
            </a:r>
            <a:endParaRPr lang="zh-CN" altLang="en-US" b="1" dirty="0">
              <a:solidFill>
                <a:schemeClr val="folHlink"/>
              </a:solidFill>
              <a:latin typeface="Times New Roman" panose="02020603050405020304" pitchFamily="18" charset="0"/>
              <a:ea typeface="楷体_GB2312" pitchFamily="49" charset="-122"/>
            </a:endParaRPr>
          </a:p>
        </p:txBody>
      </p:sp>
      <p:sp>
        <p:nvSpPr>
          <p:cNvPr id="4" name="灯片编号占位符 3"/>
          <p:cNvSpPr>
            <a:spLocks noGrp="1"/>
          </p:cNvSpPr>
          <p:nvPr>
            <p:ph type="sldNum" sz="quarter" idx="10"/>
          </p:nvPr>
        </p:nvSpPr>
        <p:spPr/>
        <p:txBody>
          <a:bodyPr/>
          <a:lstStyle/>
          <a:p>
            <a:fld id="{BBA9B9A1-C839-418C-94E2-414D15A8BAA0}" type="slidenum">
              <a:rPr lang="zh-CN" altLang="en-US" smtClean="0"/>
              <a:t>35</a:t>
            </a:fld>
            <a:endParaRPr lang="zh-CN" altLang="en-US"/>
          </a:p>
        </p:txBody>
      </p:sp>
    </p:spTree>
    <p:extLst>
      <p:ext uri="{BB962C8B-B14F-4D97-AF65-F5344CB8AC3E}">
        <p14:creationId xmlns:p14="http://schemas.microsoft.com/office/powerpoint/2010/main" val="2321602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Thomson</a:t>
            </a:r>
            <a:r>
              <a:rPr lang="zh-CN" altLang="en-US" dirty="0" smtClean="0"/>
              <a:t>的学生</a:t>
            </a:r>
            <a:endParaRPr lang="zh-CN" altLang="en-US" dirty="0"/>
          </a:p>
        </p:txBody>
      </p:sp>
      <p:sp>
        <p:nvSpPr>
          <p:cNvPr id="4" name="灯片编号占位符 3"/>
          <p:cNvSpPr>
            <a:spLocks noGrp="1"/>
          </p:cNvSpPr>
          <p:nvPr>
            <p:ph type="sldNum" sz="quarter" idx="10"/>
          </p:nvPr>
        </p:nvSpPr>
        <p:spPr/>
        <p:txBody>
          <a:bodyPr/>
          <a:lstStyle/>
          <a:p>
            <a:fld id="{BBA9B9A1-C839-418C-94E2-414D15A8BAA0}" type="slidenum">
              <a:rPr lang="zh-CN" altLang="en-US" smtClean="0"/>
              <a:t>38</a:t>
            </a:fld>
            <a:endParaRPr lang="zh-CN" altLang="en-US"/>
          </a:p>
        </p:txBody>
      </p:sp>
    </p:spTree>
    <p:extLst>
      <p:ext uri="{BB962C8B-B14F-4D97-AF65-F5344CB8AC3E}">
        <p14:creationId xmlns:p14="http://schemas.microsoft.com/office/powerpoint/2010/main" val="3438126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哲学杂志</a:t>
            </a:r>
            <a:endParaRPr lang="zh-CN" altLang="en-US" dirty="0"/>
          </a:p>
        </p:txBody>
      </p:sp>
      <p:sp>
        <p:nvSpPr>
          <p:cNvPr id="4" name="灯片编号占位符 3"/>
          <p:cNvSpPr>
            <a:spLocks noGrp="1"/>
          </p:cNvSpPr>
          <p:nvPr>
            <p:ph type="sldNum" sz="quarter" idx="10"/>
          </p:nvPr>
        </p:nvSpPr>
        <p:spPr/>
        <p:txBody>
          <a:bodyPr/>
          <a:lstStyle/>
          <a:p>
            <a:fld id="{BBA9B9A1-C839-418C-94E2-414D15A8BAA0}" type="slidenum">
              <a:rPr lang="zh-CN" altLang="en-US" smtClean="0"/>
              <a:t>39</a:t>
            </a:fld>
            <a:endParaRPr lang="zh-CN" altLang="en-US"/>
          </a:p>
        </p:txBody>
      </p:sp>
    </p:spTree>
    <p:extLst>
      <p:ext uri="{BB962C8B-B14F-4D97-AF65-F5344CB8AC3E}">
        <p14:creationId xmlns:p14="http://schemas.microsoft.com/office/powerpoint/2010/main" val="58833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smtClean="0">
                <a:solidFill>
                  <a:srgbClr val="333333"/>
                </a:solidFill>
                <a:effectLst/>
                <a:latin typeface="arial" panose="020B0604020202020204" pitchFamily="34" charset="0"/>
              </a:rPr>
              <a:t>这时爆发了第一次世界大战，莫塞莱立即应征入伍，当上了工程兵中尉。当时的人们还很不理解科学对人类社会的重要性，因此不认为有什么理由不让莫塞莱与千百万其他军人一样去战场出生入死。卢瑟福曾设法争取派莫塞莱从事科学工作，但没有成功。</a:t>
            </a:r>
            <a:r>
              <a:rPr lang="en-US" altLang="zh-CN" b="0" i="0" dirty="0" smtClean="0">
                <a:solidFill>
                  <a:srgbClr val="333333"/>
                </a:solidFill>
                <a:effectLst/>
                <a:latin typeface="arial" panose="020B0604020202020204" pitchFamily="34" charset="0"/>
              </a:rPr>
              <a:t>1915</a:t>
            </a:r>
            <a:r>
              <a:rPr lang="zh-CN" altLang="en-US" b="0" i="0" dirty="0" smtClean="0">
                <a:solidFill>
                  <a:srgbClr val="333333"/>
                </a:solidFill>
                <a:effectLst/>
                <a:latin typeface="arial" panose="020B0604020202020204" pitchFamily="34" charset="0"/>
              </a:rPr>
              <a:t>年</a:t>
            </a:r>
            <a:r>
              <a:rPr lang="en-US" altLang="zh-CN" b="0" i="0" dirty="0" smtClean="0">
                <a:solidFill>
                  <a:srgbClr val="333333"/>
                </a:solidFill>
                <a:effectLst/>
                <a:latin typeface="arial" panose="020B0604020202020204" pitchFamily="34" charset="0"/>
              </a:rPr>
              <a:t>6</a:t>
            </a:r>
            <a:r>
              <a:rPr lang="zh-CN" altLang="en-US" b="0" i="0" dirty="0" smtClean="0">
                <a:solidFill>
                  <a:srgbClr val="333333"/>
                </a:solidFill>
                <a:effectLst/>
                <a:latin typeface="arial" panose="020B0604020202020204" pitchFamily="34" charset="0"/>
              </a:rPr>
              <a:t>月</a:t>
            </a:r>
            <a:r>
              <a:rPr lang="en-US" altLang="zh-CN" b="0" i="0" dirty="0" smtClean="0">
                <a:solidFill>
                  <a:srgbClr val="333333"/>
                </a:solidFill>
                <a:effectLst/>
                <a:latin typeface="arial" panose="020B0604020202020204" pitchFamily="34" charset="0"/>
              </a:rPr>
              <a:t>13</a:t>
            </a:r>
            <a:r>
              <a:rPr lang="zh-CN" altLang="en-US" b="0" i="0" dirty="0" smtClean="0">
                <a:solidFill>
                  <a:srgbClr val="333333"/>
                </a:solidFill>
                <a:effectLst/>
                <a:latin typeface="arial" panose="020B0604020202020204" pitchFamily="34" charset="0"/>
              </a:rPr>
              <a:t>日，莫塞莱乘船开赴土耳其，两个月之后在格利博卢阵亡，为一场无足轻重而稀里糊涂的战役送了命。他的死并没有带给英国和全世界任何好处（如果硬要找的话，倒也有一点，就是他把自己的财产遗赠给英国皇家学会）。从他已取得的成就来看（他死时才二十七岁），在战争所杀害的无数人当中，要数他的死给人类造成的损失最大。</a:t>
            </a:r>
          </a:p>
          <a:p>
            <a:pPr algn="l"/>
            <a:r>
              <a:rPr lang="zh-CN" altLang="en-US" b="0" i="0" dirty="0" smtClean="0">
                <a:solidFill>
                  <a:srgbClr val="333333"/>
                </a:solidFill>
                <a:effectLst/>
                <a:latin typeface="arial" panose="020B0604020202020204" pitchFamily="34" charset="0"/>
              </a:rPr>
              <a:t>如果莫塞莱能活下来的话，无论科学的发展多么难以逆料，他会获得诺贝尔物理学奖这一点则是可以肯定的。</a:t>
            </a:r>
            <a:r>
              <a:rPr lang="zh-CN" altLang="en-US" b="0" i="0" u="none" strike="noStrike" dirty="0" smtClean="0">
                <a:solidFill>
                  <a:srgbClr val="136EC2"/>
                </a:solidFill>
                <a:effectLst/>
                <a:latin typeface="arial" panose="020B0604020202020204" pitchFamily="34" charset="0"/>
                <a:hlinkClick r:id="rId3"/>
              </a:rPr>
              <a:t>西格班</a:t>
            </a:r>
            <a:r>
              <a:rPr lang="zh-CN" altLang="en-US" b="0" i="0" dirty="0" smtClean="0">
                <a:solidFill>
                  <a:srgbClr val="333333"/>
                </a:solidFill>
                <a:effectLst/>
                <a:latin typeface="arial" panose="020B0604020202020204" pitchFamily="34" charset="0"/>
              </a:rPr>
              <a:t>继承了莫塞莱的研究工作，并获得了诺贝尔奖。</a:t>
            </a:r>
          </a:p>
          <a:p>
            <a:endParaRPr lang="zh-CN" altLang="en-US" dirty="0"/>
          </a:p>
        </p:txBody>
      </p:sp>
      <p:sp>
        <p:nvSpPr>
          <p:cNvPr id="4" name="灯片编号占位符 3"/>
          <p:cNvSpPr>
            <a:spLocks noGrp="1"/>
          </p:cNvSpPr>
          <p:nvPr>
            <p:ph type="sldNum" sz="quarter" idx="10"/>
          </p:nvPr>
        </p:nvSpPr>
        <p:spPr/>
        <p:txBody>
          <a:bodyPr/>
          <a:lstStyle/>
          <a:p>
            <a:fld id="{BBA9B9A1-C839-418C-94E2-414D15A8BAA0}" type="slidenum">
              <a:rPr lang="zh-CN" altLang="en-US" smtClean="0"/>
              <a:t>40</a:t>
            </a:fld>
            <a:endParaRPr lang="zh-CN" altLang="en-US"/>
          </a:p>
        </p:txBody>
      </p:sp>
    </p:spTree>
    <p:extLst>
      <p:ext uri="{BB962C8B-B14F-4D97-AF65-F5344CB8AC3E}">
        <p14:creationId xmlns:p14="http://schemas.microsoft.com/office/powerpoint/2010/main" val="316232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latin typeface="Times New Roman" panose="02020603050405020304" pitchFamily="18" charset="0"/>
                <a:ea typeface="楷体_GB2312" pitchFamily="49" charset="-122"/>
              </a:rPr>
              <a:t>荧光产额，俄歇电子的动能完全决定于元素的本性，因此，对俄歇电子的测量也可用来作为分析元素的手段。</a:t>
            </a:r>
          </a:p>
          <a:p>
            <a:endParaRPr lang="zh-CN" altLang="en-US" dirty="0"/>
          </a:p>
        </p:txBody>
      </p:sp>
      <p:sp>
        <p:nvSpPr>
          <p:cNvPr id="4" name="灯片编号占位符 3"/>
          <p:cNvSpPr>
            <a:spLocks noGrp="1"/>
          </p:cNvSpPr>
          <p:nvPr>
            <p:ph type="sldNum" sz="quarter" idx="10"/>
          </p:nvPr>
        </p:nvSpPr>
        <p:spPr/>
        <p:txBody>
          <a:bodyPr/>
          <a:lstStyle/>
          <a:p>
            <a:fld id="{BBA9B9A1-C839-418C-94E2-414D15A8BAA0}" type="slidenum">
              <a:rPr lang="zh-CN" altLang="en-US" smtClean="0"/>
              <a:t>47</a:t>
            </a:fld>
            <a:endParaRPr lang="zh-CN" altLang="en-US"/>
          </a:p>
        </p:txBody>
      </p:sp>
    </p:spTree>
    <p:extLst>
      <p:ext uri="{BB962C8B-B14F-4D97-AF65-F5344CB8AC3E}">
        <p14:creationId xmlns:p14="http://schemas.microsoft.com/office/powerpoint/2010/main" val="2612780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n-ea"/>
                <a:ea typeface="+mn-ea"/>
              </a:rPr>
              <a:t>自由电子只是最外层的几个，在电子的总数中相对地减少了。光子同内层束缚电子碰撞就等同于同质量很大的原子碰撞，波长即便有改变也是很微小的，不能观察出来，所以波长不变的</a:t>
            </a:r>
            <a:r>
              <a:rPr lang="en-US" altLang="zh-CN" dirty="0" smtClean="0">
                <a:latin typeface="+mn-ea"/>
                <a:ea typeface="+mn-ea"/>
              </a:rPr>
              <a:t>P</a:t>
            </a:r>
            <a:r>
              <a:rPr lang="zh-CN" altLang="en-US" dirty="0" smtClean="0">
                <a:latin typeface="+mn-ea"/>
                <a:ea typeface="+mn-ea"/>
              </a:rPr>
              <a:t>强度随原子序数而增加；由于近似自由电子的数目相对地减少，所以波长改变的</a:t>
            </a:r>
            <a:r>
              <a:rPr lang="en-US" altLang="zh-CN" dirty="0" smtClean="0">
                <a:latin typeface="+mn-ea"/>
                <a:ea typeface="+mn-ea"/>
              </a:rPr>
              <a:t>M</a:t>
            </a:r>
            <a:r>
              <a:rPr lang="zh-CN" altLang="en-US" dirty="0" smtClean="0">
                <a:latin typeface="+mn-ea"/>
                <a:ea typeface="+mn-ea"/>
              </a:rPr>
              <a:t>随原子序数增加而减弱。</a:t>
            </a:r>
          </a:p>
          <a:p>
            <a:endParaRPr lang="zh-CN" altLang="en-US" dirty="0"/>
          </a:p>
        </p:txBody>
      </p:sp>
      <p:sp>
        <p:nvSpPr>
          <p:cNvPr id="4" name="灯片编号占位符 3"/>
          <p:cNvSpPr>
            <a:spLocks noGrp="1"/>
          </p:cNvSpPr>
          <p:nvPr>
            <p:ph type="sldNum" sz="quarter" idx="10"/>
          </p:nvPr>
        </p:nvSpPr>
        <p:spPr/>
        <p:txBody>
          <a:bodyPr/>
          <a:lstStyle/>
          <a:p>
            <a:fld id="{BBA9B9A1-C839-418C-94E2-414D15A8BAA0}" type="slidenum">
              <a:rPr lang="zh-CN" altLang="en-US" smtClean="0"/>
              <a:t>67</a:t>
            </a:fld>
            <a:endParaRPr lang="zh-CN" altLang="en-US"/>
          </a:p>
        </p:txBody>
      </p:sp>
    </p:spTree>
    <p:extLst>
      <p:ext uri="{BB962C8B-B14F-4D97-AF65-F5344CB8AC3E}">
        <p14:creationId xmlns:p14="http://schemas.microsoft.com/office/powerpoint/2010/main" val="31891823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grpSp>
        <p:nvGrpSpPr>
          <p:cNvPr id="13" name="组合 18"/>
          <p:cNvGrpSpPr>
            <a:grpSpLocks/>
          </p:cNvGrpSpPr>
          <p:nvPr/>
        </p:nvGrpSpPr>
        <p:grpSpPr bwMode="auto">
          <a:xfrm>
            <a:off x="2" y="1268413"/>
            <a:ext cx="9251947" cy="2978150"/>
            <a:chOff x="0" y="1268760"/>
            <a:chExt cx="9252478" cy="2978150"/>
          </a:xfrm>
        </p:grpSpPr>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268760"/>
              <a:ext cx="9144001"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20" y="1268760"/>
              <a:ext cx="1440161"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760" y="1268760"/>
              <a:ext cx="1440161"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2000" y="1268760"/>
              <a:ext cx="1440161"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2240" y="1268760"/>
              <a:ext cx="1440161"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a:xfrm>
              <a:off x="8892098"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a:xfrm>
              <a:off x="250839" y="1989485"/>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a:xfrm>
              <a:off x="0" y="1989485"/>
              <a:ext cx="25083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680" y="1988840"/>
              <a:ext cx="1440161"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928" y="1988840"/>
              <a:ext cx="1440161"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2161" y="1988840"/>
              <a:ext cx="1440161"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a:xfrm>
              <a:off x="8892098" y="1989485"/>
              <a:ext cx="25242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8172919" y="1989485"/>
              <a:ext cx="71917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a:xfrm>
              <a:off x="0" y="2708622"/>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600" y="2708920"/>
              <a:ext cx="1440161"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841" y="2708920"/>
              <a:ext cx="1440161"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2081" y="2708920"/>
              <a:ext cx="1440161"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2321" y="2708920"/>
              <a:ext cx="1440161"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20" y="3429000"/>
              <a:ext cx="1440161"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760" y="3429000"/>
              <a:ext cx="1440161"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2000" y="3429000"/>
              <a:ext cx="1440161"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2240" y="3429000"/>
              <a:ext cx="1440161"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a:xfrm>
              <a:off x="8892098" y="3429347"/>
              <a:ext cx="25242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0839" y="4148485"/>
              <a:ext cx="720766"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a:xfrm>
              <a:off x="0" y="4148485"/>
              <a:ext cx="250839"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680" y="4131088"/>
              <a:ext cx="1440161"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920" y="4149080"/>
              <a:ext cx="1440161"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2161" y="4149080"/>
              <a:ext cx="1440161"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a:xfrm>
              <a:off x="8892095"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smtClean="0"/>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pPr>
              <a:defRPr/>
            </a:pPr>
            <a:endParaRPr lang="en-US" altLang="zh-CN"/>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pPr>
              <a:defRPr/>
            </a:pPr>
            <a:endParaRPr lang="en-US" altLang="zh-CN"/>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pPr>
              <a:defRPr/>
            </a:pPr>
            <a:fld id="{33707D01-B7D8-41FF-8E7B-A53943D4A467}" type="slidenum">
              <a:rPr lang="zh-CN" altLang="en-US" smtClean="0"/>
              <a:pPr>
                <a:defRPr/>
              </a:pPr>
              <a:t>‹#›</a:t>
            </a:fld>
            <a:endParaRPr lang="en-US" altLang="zh-CN"/>
          </a:p>
        </p:txBody>
      </p:sp>
    </p:spTree>
    <p:extLst>
      <p:ext uri="{BB962C8B-B14F-4D97-AF65-F5344CB8AC3E}">
        <p14:creationId xmlns:p14="http://schemas.microsoft.com/office/powerpoint/2010/main" val="2989694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617538"/>
            <a:ext cx="7804150" cy="5514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smtClean="0"/>
            </a:lvl1pPr>
          </a:lstStyle>
          <a:p>
            <a:pPr>
              <a:defRPr/>
            </a:pPr>
            <a:fld id="{418F0E4D-9143-4B98-A0F5-4876BF0B0AEF}" type="slidenum">
              <a:rPr lang="zh-CN" altLang="en-US" smtClean="0"/>
              <a:pPr>
                <a:defRPr/>
              </a:pPr>
              <a:t>‹#›</a:t>
            </a:fld>
            <a:endParaRPr lang="en-US" altLang="zh-CN"/>
          </a:p>
        </p:txBody>
      </p:sp>
    </p:spTree>
    <p:extLst>
      <p:ext uri="{BB962C8B-B14F-4D97-AF65-F5344CB8AC3E}">
        <p14:creationId xmlns:p14="http://schemas.microsoft.com/office/powerpoint/2010/main" val="830169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1800"/>
            </a:lvl1pPr>
            <a:lvl2pPr>
              <a:defRPr sz="1500"/>
            </a:lvl2pPr>
            <a:lvl3pPr>
              <a:defRPr sz="1350"/>
            </a:lvl3pPr>
            <a:lvl4pPr>
              <a:defRPr sz="1200"/>
            </a:lvl4pPr>
            <a:lvl5pPr>
              <a:defRPr sz="105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标题 6"/>
          <p:cNvSpPr>
            <a:spLocks noGrp="1"/>
          </p:cNvSpPr>
          <p:nvPr>
            <p:ph type="title"/>
          </p:nvPr>
        </p:nvSpPr>
        <p:spPr>
          <a:xfrm>
            <a:off x="457200" y="274638"/>
            <a:ext cx="8229600" cy="994122"/>
          </a:xfrm>
        </p:spPr>
        <p:txBody>
          <a:bodyPr rtlCol="0"/>
          <a:lstStyle>
            <a:lvl1pPr>
              <a:defRPr sz="2400" b="1">
                <a:solidFill>
                  <a:schemeClr val="tx1">
                    <a:lumMod val="85000"/>
                    <a:lumOff val="15000"/>
                  </a:schemeClr>
                </a:solidFill>
              </a:defRPr>
            </a:lvl1pPr>
            <a:extLst/>
          </a:lstStyle>
          <a:p>
            <a:r>
              <a:rPr lang="zh-CN" altLang="en-US" smtClean="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pPr>
              <a:defRPr/>
            </a:pPr>
            <a:endParaRPr lang="en-US" altLang="zh-CN"/>
          </a:p>
        </p:txBody>
      </p:sp>
      <p:sp>
        <p:nvSpPr>
          <p:cNvPr id="6" name="页脚占位符 4"/>
          <p:cNvSpPr>
            <a:spLocks noGrp="1"/>
          </p:cNvSpPr>
          <p:nvPr>
            <p:ph type="ftr" sz="quarter" idx="11"/>
          </p:nvPr>
        </p:nvSpPr>
        <p:spPr/>
        <p:txBody>
          <a:bodyPr/>
          <a:lstStyle>
            <a:lvl1pPr>
              <a:defRPr sz="1050"/>
            </a:lvl1pPr>
            <a:extLst/>
          </a:lstStyle>
          <a:p>
            <a:pPr>
              <a:defRPr/>
            </a:pPr>
            <a:endParaRPr lang="en-US" altLang="zh-CN"/>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pPr>
              <a:defRPr/>
            </a:pPr>
            <a:fld id="{ABE1F1BB-DA5D-49F5-8777-D6E8172BEAB5}" type="slidenum">
              <a:rPr lang="zh-CN" altLang="en-US" smtClean="0"/>
              <a:pPr>
                <a:defRPr/>
              </a:pPr>
              <a:t>‹#›</a:t>
            </a:fld>
            <a:endParaRPr lang="en-US" altLang="zh-CN"/>
          </a:p>
        </p:txBody>
      </p:sp>
    </p:spTree>
    <p:extLst>
      <p:ext uri="{BB962C8B-B14F-4D97-AF65-F5344CB8AC3E}">
        <p14:creationId xmlns:p14="http://schemas.microsoft.com/office/powerpoint/2010/main" val="3972905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smtClean="0"/>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extLst/>
          </a:lstStyle>
          <a:p>
            <a:pPr>
              <a:defRPr/>
            </a:pPr>
            <a:endParaRPr lang="en-US" altLang="zh-CN"/>
          </a:p>
        </p:txBody>
      </p:sp>
      <p:sp>
        <p:nvSpPr>
          <p:cNvPr id="9" name="页脚占位符 7"/>
          <p:cNvSpPr>
            <a:spLocks noGrp="1"/>
          </p:cNvSpPr>
          <p:nvPr>
            <p:ph type="ftr" sz="quarter" idx="11"/>
          </p:nvPr>
        </p:nvSpPr>
        <p:spPr/>
        <p:txBody>
          <a:bodyPr/>
          <a:lstStyle>
            <a:lvl1pPr>
              <a:defRPr/>
            </a:lvl1pPr>
            <a:extLst/>
          </a:lstStyle>
          <a:p>
            <a:pPr>
              <a:defRPr/>
            </a:pPr>
            <a:endParaRPr lang="en-US" altLang="zh-CN"/>
          </a:p>
        </p:txBody>
      </p:sp>
      <p:sp>
        <p:nvSpPr>
          <p:cNvPr id="10" name="灯片编号占位符 8"/>
          <p:cNvSpPr>
            <a:spLocks noGrp="1"/>
          </p:cNvSpPr>
          <p:nvPr>
            <p:ph type="sldNum" sz="quarter" idx="12"/>
          </p:nvPr>
        </p:nvSpPr>
        <p:spPr/>
        <p:txBody>
          <a:bodyPr/>
          <a:lstStyle>
            <a:lvl1pPr>
              <a:defRPr/>
            </a:lvl1pPr>
            <a:extLst/>
          </a:lstStyle>
          <a:p>
            <a:pPr>
              <a:defRPr/>
            </a:pPr>
            <a:fld id="{C7BA9B22-6822-4B7B-865C-DE07878B65CA}" type="slidenum">
              <a:rPr lang="zh-CN" altLang="en-US" smtClean="0"/>
              <a:pPr>
                <a:defRPr/>
              </a:pPr>
              <a:t>‹#›</a:t>
            </a:fld>
            <a:endParaRPr lang="en-US" altLang="zh-CN"/>
          </a:p>
        </p:txBody>
      </p:sp>
    </p:spTree>
    <p:extLst>
      <p:ext uri="{BB962C8B-B14F-4D97-AF65-F5344CB8AC3E}">
        <p14:creationId xmlns:p14="http://schemas.microsoft.com/office/powerpoint/2010/main" val="37247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pPr>
              <a:defRPr/>
            </a:pPr>
            <a:endParaRPr lang="en-US" altLang="zh-CN"/>
          </a:p>
        </p:txBody>
      </p:sp>
      <p:sp>
        <p:nvSpPr>
          <p:cNvPr id="4" name="页脚占位符 2"/>
          <p:cNvSpPr>
            <a:spLocks noGrp="1"/>
          </p:cNvSpPr>
          <p:nvPr>
            <p:ph type="ftr" sz="quarter" idx="11"/>
          </p:nvPr>
        </p:nvSpPr>
        <p:spPr/>
        <p:txBody>
          <a:bodyPr/>
          <a:lstStyle>
            <a:lvl1pPr>
              <a:defRPr/>
            </a:lvl1pPr>
            <a:extLst/>
          </a:lstStyle>
          <a:p>
            <a:pPr>
              <a:defRPr/>
            </a:pPr>
            <a:endParaRPr lang="en-US" altLang="zh-CN"/>
          </a:p>
        </p:txBody>
      </p:sp>
      <p:sp>
        <p:nvSpPr>
          <p:cNvPr id="5" name="灯片编号占位符 3"/>
          <p:cNvSpPr>
            <a:spLocks noGrp="1"/>
          </p:cNvSpPr>
          <p:nvPr>
            <p:ph type="sldNum" sz="quarter" idx="12"/>
          </p:nvPr>
        </p:nvSpPr>
        <p:spPr/>
        <p:txBody>
          <a:bodyPr/>
          <a:lstStyle>
            <a:lvl1pPr>
              <a:defRPr/>
            </a:lvl1pPr>
            <a:extLst/>
          </a:lstStyle>
          <a:p>
            <a:pPr>
              <a:defRPr/>
            </a:pPr>
            <a:fld id="{D0C9930C-0096-4FFF-A3A5-F4880E89A054}" type="slidenum">
              <a:rPr lang="zh-CN" altLang="en-US" smtClean="0"/>
              <a:pPr>
                <a:defRPr/>
              </a:pPr>
              <a:t>‹#›</a:t>
            </a:fld>
            <a:endParaRPr lang="en-US" altLang="zh-CN"/>
          </a:p>
        </p:txBody>
      </p:sp>
    </p:spTree>
    <p:extLst>
      <p:ext uri="{BB962C8B-B14F-4D97-AF65-F5344CB8AC3E}">
        <p14:creationId xmlns:p14="http://schemas.microsoft.com/office/powerpoint/2010/main" val="2540107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extLst/>
          </a:lstStyle>
          <a:p>
            <a:pPr>
              <a:defRPr/>
            </a:pPr>
            <a:endParaRPr lang="en-US" altLang="zh-CN"/>
          </a:p>
        </p:txBody>
      </p:sp>
      <p:sp>
        <p:nvSpPr>
          <p:cNvPr id="7" name="页脚占位符 5"/>
          <p:cNvSpPr>
            <a:spLocks noGrp="1"/>
          </p:cNvSpPr>
          <p:nvPr>
            <p:ph type="ftr" sz="quarter" idx="11"/>
          </p:nvPr>
        </p:nvSpPr>
        <p:spPr/>
        <p:txBody>
          <a:bodyPr/>
          <a:lstStyle>
            <a:lvl1pPr>
              <a:defRPr/>
            </a:lvl1pPr>
            <a:extLst/>
          </a:lstStyle>
          <a:p>
            <a:pPr>
              <a:defRPr/>
            </a:pPr>
            <a:endParaRPr lang="en-US" altLang="zh-CN"/>
          </a:p>
        </p:txBody>
      </p:sp>
      <p:sp>
        <p:nvSpPr>
          <p:cNvPr id="8" name="灯片编号占位符 6"/>
          <p:cNvSpPr>
            <a:spLocks noGrp="1"/>
          </p:cNvSpPr>
          <p:nvPr>
            <p:ph type="sldNum" sz="quarter" idx="12"/>
          </p:nvPr>
        </p:nvSpPr>
        <p:spPr/>
        <p:txBody>
          <a:bodyPr/>
          <a:lstStyle>
            <a:lvl1pPr>
              <a:defRPr/>
            </a:lvl1pPr>
            <a:extLst/>
          </a:lstStyle>
          <a:p>
            <a:pPr>
              <a:defRPr/>
            </a:pPr>
            <a:fld id="{AB2EA1A5-4813-4984-9F1B-4A465C592DF7}" type="slidenum">
              <a:rPr lang="zh-CN" altLang="en-US" smtClean="0"/>
              <a:pPr>
                <a:defRPr/>
              </a:pPr>
              <a:t>‹#›</a:t>
            </a:fld>
            <a:endParaRPr lang="en-US" altLang="zh-CN"/>
          </a:p>
        </p:txBody>
      </p:sp>
    </p:spTree>
    <p:extLst>
      <p:ext uri="{BB962C8B-B14F-4D97-AF65-F5344CB8AC3E}">
        <p14:creationId xmlns:p14="http://schemas.microsoft.com/office/powerpoint/2010/main" val="4175380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544F9667-6370-42A7-BCE7-D063CF37C76F}" type="slidenum">
              <a:rPr lang="zh-CN" altLang="en-US" smtClean="0"/>
              <a:pPr>
                <a:defRPr/>
              </a:pPr>
              <a:t>‹#›</a:t>
            </a:fld>
            <a:endParaRPr lang="en-US" altLang="zh-CN"/>
          </a:p>
        </p:txBody>
      </p:sp>
    </p:spTree>
    <p:extLst>
      <p:ext uri="{BB962C8B-B14F-4D97-AF65-F5344CB8AC3E}">
        <p14:creationId xmlns:p14="http://schemas.microsoft.com/office/powerpoint/2010/main" val="2668926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418F0E4D-9143-4B98-A0F5-4876BF0B0AEF}" type="slidenum">
              <a:rPr lang="zh-CN" altLang="en-US" smtClean="0"/>
              <a:pPr>
                <a:defRPr/>
              </a:pPr>
              <a:t>‹#›</a:t>
            </a:fld>
            <a:endParaRPr lang="en-US" altLang="zh-CN"/>
          </a:p>
        </p:txBody>
      </p:sp>
    </p:spTree>
    <p:extLst>
      <p:ext uri="{BB962C8B-B14F-4D97-AF65-F5344CB8AC3E}">
        <p14:creationId xmlns:p14="http://schemas.microsoft.com/office/powerpoint/2010/main" val="130785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pPr>
              <a:defRPr/>
            </a:pPr>
            <a:endParaRPr lang="en-US" altLang="zh-CN"/>
          </a:p>
        </p:txBody>
      </p:sp>
      <p:sp>
        <p:nvSpPr>
          <p:cNvPr id="70" name="页脚占位符 3"/>
          <p:cNvSpPr>
            <a:spLocks noGrp="1"/>
          </p:cNvSpPr>
          <p:nvPr>
            <p:ph type="ftr" sz="quarter" idx="11"/>
          </p:nvPr>
        </p:nvSpPr>
        <p:spPr/>
        <p:txBody>
          <a:bodyPr/>
          <a:lstStyle>
            <a:lvl1pPr>
              <a:defRPr/>
            </a:lvl1pPr>
          </a:lstStyle>
          <a:p>
            <a:pPr>
              <a:defRPr/>
            </a:pPr>
            <a:endParaRPr lang="en-US" altLang="zh-CN"/>
          </a:p>
        </p:txBody>
      </p:sp>
      <p:sp>
        <p:nvSpPr>
          <p:cNvPr id="71" name="灯片编号占位符 4"/>
          <p:cNvSpPr>
            <a:spLocks noGrp="1"/>
          </p:cNvSpPr>
          <p:nvPr>
            <p:ph type="sldNum" sz="quarter" idx="12"/>
          </p:nvPr>
        </p:nvSpPr>
        <p:spPr/>
        <p:txBody>
          <a:bodyPr/>
          <a:lstStyle>
            <a:lvl1pPr>
              <a:defRPr/>
            </a:lvl1pPr>
          </a:lstStyle>
          <a:p>
            <a:pPr>
              <a:defRPr/>
            </a:pPr>
            <a:fld id="{418F0E4D-9143-4B98-A0F5-4876BF0B0AEF}" type="slidenum">
              <a:rPr lang="zh-CN" altLang="en-US" smtClean="0"/>
              <a:pPr>
                <a:defRPr/>
              </a:pPr>
              <a:t>‹#›</a:t>
            </a:fld>
            <a:endParaRPr lang="en-US" altLang="zh-CN"/>
          </a:p>
        </p:txBody>
      </p:sp>
    </p:spTree>
    <p:extLst>
      <p:ext uri="{BB962C8B-B14F-4D97-AF65-F5344CB8AC3E}">
        <p14:creationId xmlns:p14="http://schemas.microsoft.com/office/powerpoint/2010/main" val="198016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pPr>
              <a:defRPr/>
            </a:pPr>
            <a:endParaRPr lang="en-US" altLang="zh-CN"/>
          </a:p>
        </p:txBody>
      </p:sp>
      <p:sp>
        <p:nvSpPr>
          <p:cNvPr id="7" name="页脚占位符 3"/>
          <p:cNvSpPr>
            <a:spLocks noGrp="1"/>
          </p:cNvSpPr>
          <p:nvPr>
            <p:ph type="ftr" sz="quarter" idx="11"/>
          </p:nvPr>
        </p:nvSpPr>
        <p:spPr/>
        <p:txBody>
          <a:bodyPr/>
          <a:lstStyle>
            <a:lvl1pPr>
              <a:defRPr/>
            </a:lvl1pPr>
          </a:lstStyle>
          <a:p>
            <a:pPr>
              <a:defRPr/>
            </a:pPr>
            <a:endParaRPr lang="en-US" altLang="zh-CN"/>
          </a:p>
        </p:txBody>
      </p:sp>
      <p:sp>
        <p:nvSpPr>
          <p:cNvPr id="8" name="灯片编号占位符 4"/>
          <p:cNvSpPr>
            <a:spLocks noGrp="1"/>
          </p:cNvSpPr>
          <p:nvPr>
            <p:ph type="sldNum" sz="quarter" idx="12"/>
          </p:nvPr>
        </p:nvSpPr>
        <p:spPr/>
        <p:txBody>
          <a:bodyPr/>
          <a:lstStyle>
            <a:lvl1pPr>
              <a:defRPr/>
            </a:lvl1pPr>
          </a:lstStyle>
          <a:p>
            <a:pPr>
              <a:defRPr/>
            </a:pPr>
            <a:fld id="{418F0E4D-9143-4B98-A0F5-4876BF0B0AEF}" type="slidenum">
              <a:rPr lang="zh-CN" altLang="en-US" smtClean="0"/>
              <a:pPr>
                <a:defRPr/>
              </a:pPr>
              <a:t>‹#›</a:t>
            </a:fld>
            <a:endParaRPr lang="en-US" altLang="zh-CN"/>
          </a:p>
        </p:txBody>
      </p:sp>
    </p:spTree>
    <p:extLst>
      <p:ext uri="{BB962C8B-B14F-4D97-AF65-F5344CB8AC3E}">
        <p14:creationId xmlns:p14="http://schemas.microsoft.com/office/powerpoint/2010/main" val="71835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zh-CN" altLang="en-US" smtClean="0"/>
              <a:t>单击此处编辑母版标题样式</a:t>
            </a:r>
            <a:endParaRPr lang="en-US"/>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pPr>
              <a:defRPr/>
            </a:pPr>
            <a:endParaRPr lang="en-US" altLang="zh-CN"/>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pPr>
              <a:defRPr/>
            </a:pPr>
            <a:endParaRPr lang="en-US" altLang="zh-CN"/>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pPr>
              <a:defRPr/>
            </a:pPr>
            <a:fld id="{418F0E4D-9143-4B98-A0F5-4876BF0B0AEF}" type="slidenum">
              <a:rPr lang="zh-CN" altLang="en-US" smtClean="0"/>
              <a:pPr>
                <a:defRPr/>
              </a:pPr>
              <a:t>‹#›</a:t>
            </a:fld>
            <a:endParaRPr lang="en-US" altLang="zh-CN"/>
          </a:p>
        </p:txBody>
      </p:sp>
      <p:pic>
        <p:nvPicPr>
          <p:cNvPr id="11" name="图片 16"/>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462216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25" kern="1200">
          <a:solidFill>
            <a:schemeClr val="tx1"/>
          </a:solidFill>
          <a:latin typeface="+mn-lt"/>
          <a:ea typeface="+mn-ea"/>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725" kern="1200">
          <a:solidFill>
            <a:schemeClr val="tx1"/>
          </a:solidFill>
          <a:latin typeface="+mn-lt"/>
          <a:ea typeface="+mn-ea"/>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mn-lt"/>
          <a:ea typeface="+mn-ea"/>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mn-lt"/>
          <a:ea typeface="+mn-ea"/>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2.bin"/><Relationship Id="rId4" Type="http://schemas.openxmlformats.org/officeDocument/2006/relationships/image" Target="../media/image24.wmf"/></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png"/><Relationship Id="rId5" Type="http://schemas.openxmlformats.org/officeDocument/2006/relationships/image" Target="../media/image31.wmf"/><Relationship Id="rId4" Type="http://schemas.openxmlformats.org/officeDocument/2006/relationships/oleObject" Target="../embeddings/oleObject4.bin"/><Relationship Id="rId9"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notesSlide" Target="../notesSlides/notesSlide6.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0.wmf"/><Relationship Id="rId5" Type="http://schemas.openxmlformats.org/officeDocument/2006/relationships/oleObject" Target="../embeddings/oleObject5.bin"/><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ontrol" Target="../activeX/activeX2.xml"/><Relationship Id="rId2" Type="http://schemas.openxmlformats.org/officeDocument/2006/relationships/control" Target="../activeX/activeX1.xml"/><Relationship Id="rId1" Type="http://schemas.openxmlformats.org/officeDocument/2006/relationships/vmlDrawing" Target="../drawings/vmlDrawing4.vml"/><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54.png"/><Relationship Id="rId4" Type="http://schemas.openxmlformats.org/officeDocument/2006/relationships/image" Target="../media/image5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4.wmf"/><Relationship Id="rId5" Type="http://schemas.openxmlformats.org/officeDocument/2006/relationships/oleObject" Target="../embeddings/oleObject9.bin"/><Relationship Id="rId4" Type="http://schemas.openxmlformats.org/officeDocument/2006/relationships/image" Target="../media/image53.wmf"/></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6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1.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13.bin"/></Relationships>
</file>

<file path=ppt/slides/_rels/slide61.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5.png"/><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5.wmf"/><Relationship Id="rId5" Type="http://schemas.openxmlformats.org/officeDocument/2006/relationships/oleObject" Target="../embeddings/oleObject15.bin"/><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8.wmf"/><Relationship Id="rId5" Type="http://schemas.openxmlformats.org/officeDocument/2006/relationships/oleObject" Target="../embeddings/oleObject18.bin"/><Relationship Id="rId4" Type="http://schemas.openxmlformats.org/officeDocument/2006/relationships/image" Target="../media/image67.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70.png"/><Relationship Id="rId4" Type="http://schemas.openxmlformats.org/officeDocument/2006/relationships/image" Target="../media/image69.wmf"/></Relationships>
</file>

<file path=ppt/slides/_rels/slide6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1.wmf"/><Relationship Id="rId5" Type="http://schemas.openxmlformats.org/officeDocument/2006/relationships/oleObject" Target="../embeddings/oleObject21.bin"/><Relationship Id="rId4" Type="http://schemas.openxmlformats.org/officeDocument/2006/relationships/image" Target="../media/image80.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83.wmf"/></Relationships>
</file>

<file path=ppt/slides/_rels/slide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7.wmf"/><Relationship Id="rId5" Type="http://schemas.openxmlformats.org/officeDocument/2006/relationships/oleObject" Target="../embeddings/oleObject25.bin"/><Relationship Id="rId4" Type="http://schemas.openxmlformats.org/officeDocument/2006/relationships/image" Target="../media/image86.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235913"/>
            <a:ext cx="8229600" cy="4525962"/>
          </a:xfrm>
        </p:spPr>
        <p:txBody>
          <a:bodyPr/>
          <a:lstStyle/>
          <a:p>
            <a:pPr algn="just">
              <a:spcAft>
                <a:spcPts val="1200"/>
              </a:spcAft>
            </a:pPr>
            <a:r>
              <a:rPr lang="en-US" altLang="zh-CN" sz="2400" dirty="0" smtClean="0">
                <a:latin typeface="+mn-ea"/>
              </a:rPr>
              <a:t>X</a:t>
            </a:r>
            <a:r>
              <a:rPr lang="zh-CN" altLang="en-US" sz="2400" dirty="0">
                <a:latin typeface="+mn-ea"/>
              </a:rPr>
              <a:t>射线的发现及其波动性</a:t>
            </a:r>
          </a:p>
          <a:p>
            <a:pPr algn="just">
              <a:spcAft>
                <a:spcPts val="1200"/>
              </a:spcAft>
            </a:pPr>
            <a:r>
              <a:rPr lang="en-US" altLang="zh-CN" sz="2400" dirty="0" smtClean="0">
                <a:latin typeface="+mn-ea"/>
              </a:rPr>
              <a:t>X</a:t>
            </a:r>
            <a:r>
              <a:rPr lang="zh-CN" altLang="en-US" sz="2400" dirty="0">
                <a:latin typeface="+mn-ea"/>
              </a:rPr>
              <a:t>射线产生的机制 </a:t>
            </a:r>
          </a:p>
          <a:p>
            <a:pPr algn="just">
              <a:spcAft>
                <a:spcPts val="1200"/>
              </a:spcAft>
            </a:pPr>
            <a:r>
              <a:rPr lang="zh-CN" altLang="en-US" sz="2400" dirty="0" smtClean="0">
                <a:latin typeface="+mn-ea"/>
              </a:rPr>
              <a:t>康普顿散射 </a:t>
            </a:r>
            <a:endParaRPr lang="zh-CN" altLang="en-US" sz="2400" dirty="0">
              <a:latin typeface="+mn-ea"/>
            </a:endParaRPr>
          </a:p>
          <a:p>
            <a:pPr algn="just">
              <a:spcAft>
                <a:spcPts val="1200"/>
              </a:spcAft>
            </a:pPr>
            <a:r>
              <a:rPr lang="en-US" altLang="zh-CN" sz="2400" dirty="0" smtClean="0">
                <a:latin typeface="+mn-ea"/>
              </a:rPr>
              <a:t>X</a:t>
            </a:r>
            <a:r>
              <a:rPr lang="zh-CN" altLang="en-US" sz="2400" dirty="0">
                <a:latin typeface="+mn-ea"/>
              </a:rPr>
              <a:t>射线的吸收 </a:t>
            </a:r>
          </a:p>
        </p:txBody>
      </p:sp>
      <p:sp>
        <p:nvSpPr>
          <p:cNvPr id="4" name="标题 3"/>
          <p:cNvSpPr>
            <a:spLocks noGrp="1"/>
          </p:cNvSpPr>
          <p:nvPr>
            <p:ph type="title"/>
          </p:nvPr>
        </p:nvSpPr>
        <p:spPr/>
        <p:txBody>
          <a:bodyPr>
            <a:normAutofit/>
          </a:bodyPr>
          <a:lstStyle/>
          <a:p>
            <a:r>
              <a:rPr lang="zh-CN" altLang="en-US" sz="2800" dirty="0"/>
              <a:t>第六章  </a:t>
            </a:r>
            <a:r>
              <a:rPr lang="en-US" altLang="zh-CN" sz="2800" dirty="0"/>
              <a:t>X</a:t>
            </a:r>
            <a:r>
              <a:rPr lang="zh-CN" altLang="en-US" sz="2800" dirty="0"/>
              <a:t>射线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22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560" y="3068960"/>
            <a:ext cx="5689600"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ChangeArrowheads="1"/>
          </p:cNvSpPr>
          <p:nvPr/>
        </p:nvSpPr>
        <p:spPr bwMode="auto">
          <a:xfrm>
            <a:off x="467718" y="619770"/>
            <a:ext cx="8137525" cy="225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en-US" altLang="zh-CN" sz="2800" dirty="0" smtClean="0">
                <a:solidFill>
                  <a:schemeClr val="folHlink"/>
                </a:solidFill>
                <a:latin typeface="+mn-ea"/>
                <a:ea typeface="+mn-ea"/>
              </a:rPr>
              <a:t>X</a:t>
            </a:r>
            <a:r>
              <a:rPr lang="zh-CN" altLang="en-US" sz="2800" dirty="0">
                <a:solidFill>
                  <a:schemeClr val="folHlink"/>
                </a:solidFill>
                <a:latin typeface="+mn-ea"/>
                <a:ea typeface="+mn-ea"/>
              </a:rPr>
              <a:t>射线管</a:t>
            </a:r>
          </a:p>
          <a:p>
            <a:pPr indent="457200" algn="l">
              <a:spcBef>
                <a:spcPct val="50000"/>
              </a:spcBef>
            </a:pPr>
            <a:r>
              <a:rPr lang="en-US" altLang="zh-CN" dirty="0" smtClean="0">
                <a:latin typeface="+mn-ea"/>
                <a:ea typeface="+mn-ea"/>
              </a:rPr>
              <a:t>X</a:t>
            </a:r>
            <a:r>
              <a:rPr lang="zh-CN" altLang="en-US" dirty="0">
                <a:latin typeface="+mn-ea"/>
                <a:ea typeface="+mn-ea"/>
              </a:rPr>
              <a:t>射线一般由高速运动的电子打击在物体上产生的，产生</a:t>
            </a:r>
            <a:r>
              <a:rPr lang="en-US" altLang="zh-CN" dirty="0">
                <a:latin typeface="+mn-ea"/>
                <a:ea typeface="+mn-ea"/>
              </a:rPr>
              <a:t>X</a:t>
            </a:r>
            <a:r>
              <a:rPr lang="zh-CN" altLang="en-US" dirty="0">
                <a:latin typeface="+mn-ea"/>
                <a:ea typeface="+mn-ea"/>
              </a:rPr>
              <a:t>射线的</a:t>
            </a:r>
            <a:r>
              <a:rPr lang="en-US" altLang="zh-CN" dirty="0">
                <a:latin typeface="+mn-ea"/>
                <a:ea typeface="+mn-ea"/>
              </a:rPr>
              <a:t>X</a:t>
            </a:r>
            <a:r>
              <a:rPr lang="zh-CN" altLang="en-US" dirty="0">
                <a:latin typeface="+mn-ea"/>
                <a:ea typeface="+mn-ea"/>
              </a:rPr>
              <a:t>射线管的结构是多种多样的。下图是一种常用的</a:t>
            </a:r>
            <a:r>
              <a:rPr lang="en-US" altLang="zh-CN" dirty="0">
                <a:latin typeface="+mn-ea"/>
                <a:ea typeface="+mn-ea"/>
              </a:rPr>
              <a:t>X</a:t>
            </a:r>
            <a:r>
              <a:rPr lang="zh-CN" altLang="en-US" dirty="0">
                <a:latin typeface="+mn-ea"/>
                <a:ea typeface="+mn-ea"/>
              </a:rPr>
              <a:t>射线管的示意图，当年伦琴使用的装置与此相类似。管内有两个电极，电极</a:t>
            </a:r>
            <a:r>
              <a:rPr lang="en-US" altLang="zh-CN" dirty="0">
                <a:latin typeface="+mn-ea"/>
                <a:ea typeface="+mn-ea"/>
              </a:rPr>
              <a:t>K</a:t>
            </a:r>
            <a:r>
              <a:rPr lang="zh-CN" altLang="en-US" dirty="0">
                <a:latin typeface="+mn-ea"/>
                <a:ea typeface="+mn-ea"/>
              </a:rPr>
              <a:t>是阴极，</a:t>
            </a:r>
            <a:r>
              <a:rPr lang="en-US" altLang="zh-CN" dirty="0">
                <a:latin typeface="+mn-ea"/>
                <a:ea typeface="+mn-ea"/>
              </a:rPr>
              <a:t>A</a:t>
            </a:r>
            <a:r>
              <a:rPr lang="zh-CN" altLang="en-US" dirty="0">
                <a:latin typeface="+mn-ea"/>
                <a:ea typeface="+mn-ea"/>
              </a:rPr>
              <a:t>是阳极。</a:t>
            </a:r>
          </a:p>
        </p:txBody>
      </p:sp>
      <p:sp>
        <p:nvSpPr>
          <p:cNvPr id="2" name="矩形 1"/>
          <p:cNvSpPr/>
          <p:nvPr/>
        </p:nvSpPr>
        <p:spPr>
          <a:xfrm>
            <a:off x="5868144" y="3356992"/>
            <a:ext cx="2839239" cy="1015663"/>
          </a:xfrm>
          <a:prstGeom prst="rect">
            <a:avLst/>
          </a:prstGeom>
        </p:spPr>
        <p:txBody>
          <a:bodyPr wrap="none">
            <a:spAutoFit/>
          </a:bodyPr>
          <a:lstStyle/>
          <a:p>
            <a:pPr marL="342900" indent="-342900">
              <a:buFont typeface="Arial" panose="020B0604020202020204" pitchFamily="34" charset="0"/>
              <a:buChar char="•"/>
            </a:pPr>
            <a:r>
              <a:rPr lang="en-US" altLang="zh-CN" sz="2000" dirty="0" smtClean="0">
                <a:latin typeface="Times New Roman" panose="02020603050405020304" pitchFamily="18" charset="0"/>
                <a:ea typeface="+mn-ea"/>
                <a:cs typeface="Times New Roman" panose="02020603050405020304" pitchFamily="18" charset="0"/>
              </a:rPr>
              <a:t>10</a:t>
            </a:r>
            <a:r>
              <a:rPr lang="en-US" altLang="zh-CN" sz="2000" baseline="30000" dirty="0" smtClean="0">
                <a:latin typeface="Times New Roman" panose="02020603050405020304" pitchFamily="18" charset="0"/>
                <a:ea typeface="+mn-ea"/>
                <a:cs typeface="Times New Roman" panose="02020603050405020304" pitchFamily="18" charset="0"/>
              </a:rPr>
              <a:t>-6</a:t>
            </a:r>
            <a:r>
              <a:rPr lang="en-US" altLang="zh-CN" sz="2000" dirty="0" smtClean="0">
                <a:latin typeface="Times New Roman" panose="02020603050405020304" pitchFamily="18" charset="0"/>
                <a:ea typeface="+mn-ea"/>
                <a:cs typeface="Times New Roman" panose="02020603050405020304" pitchFamily="18" charset="0"/>
              </a:rPr>
              <a:t>—10</a:t>
            </a:r>
            <a:r>
              <a:rPr lang="en-US" altLang="zh-CN" sz="2000" baseline="30000" dirty="0" smtClean="0">
                <a:latin typeface="Times New Roman" panose="02020603050405020304" pitchFamily="18" charset="0"/>
                <a:ea typeface="+mn-ea"/>
                <a:cs typeface="Times New Roman" panose="02020603050405020304" pitchFamily="18" charset="0"/>
              </a:rPr>
              <a:t>-8</a:t>
            </a:r>
            <a:r>
              <a:rPr lang="en-US" altLang="zh-CN" sz="2000" dirty="0" smtClean="0">
                <a:latin typeface="Times New Roman" panose="02020603050405020304" pitchFamily="18" charset="0"/>
                <a:ea typeface="+mn-ea"/>
                <a:cs typeface="Times New Roman" panose="02020603050405020304" pitchFamily="18" charset="0"/>
              </a:rPr>
              <a:t>mmHg</a:t>
            </a:r>
          </a:p>
          <a:p>
            <a:pPr marL="342900" indent="-342900">
              <a:buFont typeface="Arial" panose="020B0604020202020204" pitchFamily="34" charset="0"/>
              <a:buChar char="•"/>
            </a:pPr>
            <a:r>
              <a:rPr lang="zh-CN" altLang="en-US" sz="2000" dirty="0">
                <a:latin typeface="Times New Roman" panose="02020603050405020304" pitchFamily="18" charset="0"/>
                <a:ea typeface="+mn-ea"/>
                <a:cs typeface="Times New Roman" panose="02020603050405020304" pitchFamily="18" charset="0"/>
              </a:rPr>
              <a:t>高</a:t>
            </a:r>
            <a:r>
              <a:rPr lang="zh-CN" altLang="en-US" sz="2000" dirty="0" smtClean="0">
                <a:latin typeface="Times New Roman" panose="02020603050405020304" pitchFamily="18" charset="0"/>
                <a:ea typeface="+mn-ea"/>
                <a:cs typeface="Times New Roman" panose="02020603050405020304" pitchFamily="18" charset="0"/>
              </a:rPr>
              <a:t>熔点金属</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Arial" panose="020B0604020202020204" pitchFamily="34" charset="0"/>
              <a:buChar char="•"/>
            </a:pPr>
            <a:r>
              <a:rPr lang="zh-CN" altLang="en-US" sz="2000" dirty="0" smtClean="0">
                <a:latin typeface="Times New Roman" panose="02020603050405020304" pitchFamily="18" charset="0"/>
                <a:ea typeface="+mn-ea"/>
                <a:cs typeface="Times New Roman" panose="02020603050405020304" pitchFamily="18" charset="0"/>
              </a:rPr>
              <a:t>几万到</a:t>
            </a:r>
            <a:r>
              <a:rPr lang="zh-CN" altLang="en-US" sz="2000" dirty="0">
                <a:latin typeface="Times New Roman" panose="02020603050405020304" pitchFamily="18" charset="0"/>
                <a:ea typeface="+mn-ea"/>
                <a:cs typeface="Times New Roman" panose="02020603050405020304" pitchFamily="18" charset="0"/>
              </a:rPr>
              <a:t>十几万</a:t>
            </a:r>
            <a:r>
              <a:rPr lang="zh-CN" altLang="en-US" sz="2000" dirty="0" smtClean="0">
                <a:latin typeface="Times New Roman" panose="02020603050405020304" pitchFamily="18" charset="0"/>
                <a:ea typeface="+mn-ea"/>
                <a:cs typeface="Times New Roman" panose="02020603050405020304" pitchFamily="18" charset="0"/>
              </a:rPr>
              <a:t>伏电压</a:t>
            </a:r>
            <a:endParaRPr lang="zh-CN" altLang="en-US" sz="2000" dirty="0">
              <a:latin typeface="Times New Roman" panose="02020603050405020304" pitchFamily="18" charset="0"/>
              <a:ea typeface="+mn-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1628800"/>
            <a:ext cx="8784976" cy="4824536"/>
          </a:xfrm>
        </p:spPr>
        <p:txBody>
          <a:bodyPr/>
          <a:lstStyle/>
          <a:p>
            <a:r>
              <a:rPr lang="en-US" altLang="zh-CN" sz="2000" dirty="0" smtClean="0"/>
              <a:t>1901</a:t>
            </a:r>
            <a:r>
              <a:rPr lang="zh-CN" altLang="en-US" sz="2000" dirty="0" smtClean="0"/>
              <a:t>年</a:t>
            </a:r>
            <a:r>
              <a:rPr lang="zh-CN" altLang="en-US" sz="2000" dirty="0"/>
              <a:t>，</a:t>
            </a:r>
            <a:r>
              <a:rPr lang="zh-CN" altLang="en-US" sz="2000" dirty="0">
                <a:solidFill>
                  <a:srgbClr val="0070C0"/>
                </a:solidFill>
              </a:rPr>
              <a:t>伦琴</a:t>
            </a:r>
            <a:r>
              <a:rPr lang="zh-CN" altLang="en-US" sz="2000" dirty="0"/>
              <a:t>因</a:t>
            </a:r>
            <a:r>
              <a:rPr lang="zh-CN" altLang="en-US" sz="2000" dirty="0">
                <a:solidFill>
                  <a:srgbClr val="0070C0"/>
                </a:solidFill>
              </a:rPr>
              <a:t>发现</a:t>
            </a:r>
            <a:r>
              <a:rPr lang="en-US" altLang="zh-CN" sz="2000" dirty="0">
                <a:solidFill>
                  <a:srgbClr val="0070C0"/>
                </a:solidFill>
              </a:rPr>
              <a:t>X </a:t>
            </a:r>
            <a:r>
              <a:rPr lang="zh-CN" altLang="en-US" sz="2000" dirty="0">
                <a:solidFill>
                  <a:srgbClr val="0070C0"/>
                </a:solidFill>
              </a:rPr>
              <a:t>射线</a:t>
            </a:r>
            <a:r>
              <a:rPr lang="zh-CN" altLang="en-US" sz="2000" dirty="0"/>
              <a:t>而获得第一个诺贝尔物理奖</a:t>
            </a:r>
            <a:r>
              <a:rPr lang="en-US" altLang="zh-CN" sz="2000" dirty="0"/>
              <a:t>(</a:t>
            </a:r>
            <a:r>
              <a:rPr lang="zh-CN" altLang="en-US" sz="2000" dirty="0"/>
              <a:t>诺贝尔奖从</a:t>
            </a:r>
            <a:r>
              <a:rPr lang="en-US" altLang="zh-CN" sz="2000" dirty="0" smtClean="0"/>
              <a:t>1901</a:t>
            </a:r>
            <a:r>
              <a:rPr lang="zh-CN" altLang="en-US" sz="2000" dirty="0" smtClean="0"/>
              <a:t>年</a:t>
            </a:r>
            <a:r>
              <a:rPr lang="zh-CN" altLang="en-US" sz="2000" dirty="0"/>
              <a:t>起颁发</a:t>
            </a:r>
            <a:r>
              <a:rPr lang="en-US" altLang="zh-CN" sz="2000" dirty="0"/>
              <a:t>) ;</a:t>
            </a:r>
          </a:p>
          <a:p>
            <a:r>
              <a:rPr lang="en-US" altLang="zh-CN" sz="2000" dirty="0" smtClean="0"/>
              <a:t>1914</a:t>
            </a:r>
            <a:r>
              <a:rPr lang="zh-CN" altLang="en-US" sz="2000" dirty="0" smtClean="0"/>
              <a:t>年</a:t>
            </a:r>
            <a:r>
              <a:rPr lang="zh-CN" altLang="en-US" sz="2000" dirty="0"/>
              <a:t>，</a:t>
            </a:r>
            <a:r>
              <a:rPr lang="zh-CN" altLang="en-US" sz="2000" dirty="0" smtClean="0">
                <a:solidFill>
                  <a:srgbClr val="0070C0"/>
                </a:solidFill>
              </a:rPr>
              <a:t>劳厄</a:t>
            </a:r>
            <a:r>
              <a:rPr lang="zh-CN" altLang="en-US" sz="2000" dirty="0" smtClean="0"/>
              <a:t>因</a:t>
            </a:r>
            <a:r>
              <a:rPr lang="zh-CN" altLang="en-US" sz="2000" dirty="0" smtClean="0">
                <a:solidFill>
                  <a:srgbClr val="0070C0"/>
                </a:solidFill>
              </a:rPr>
              <a:t>研究</a:t>
            </a:r>
            <a:r>
              <a:rPr lang="en-US" altLang="zh-CN" sz="2000" dirty="0">
                <a:solidFill>
                  <a:srgbClr val="0070C0"/>
                </a:solidFill>
              </a:rPr>
              <a:t>X </a:t>
            </a:r>
            <a:r>
              <a:rPr lang="zh-CN" altLang="en-US" sz="2000" dirty="0">
                <a:solidFill>
                  <a:srgbClr val="0070C0"/>
                </a:solidFill>
              </a:rPr>
              <a:t>射线在晶体中的衍射</a:t>
            </a:r>
            <a:r>
              <a:rPr lang="zh-CN" altLang="en-US" sz="2000" dirty="0"/>
              <a:t>而获奖</a:t>
            </a:r>
            <a:r>
              <a:rPr lang="en-US" altLang="zh-CN" sz="2000" dirty="0"/>
              <a:t>;</a:t>
            </a:r>
          </a:p>
          <a:p>
            <a:r>
              <a:rPr lang="en-US" altLang="zh-CN" sz="2000" dirty="0" smtClean="0"/>
              <a:t>1915</a:t>
            </a:r>
            <a:r>
              <a:rPr lang="zh-CN" altLang="en-US" sz="2000" dirty="0" smtClean="0"/>
              <a:t>年</a:t>
            </a:r>
            <a:r>
              <a:rPr lang="zh-CN" altLang="en-US" sz="2000" dirty="0"/>
              <a:t>，</a:t>
            </a:r>
            <a:r>
              <a:rPr lang="zh-CN" altLang="en-US" sz="2000" dirty="0">
                <a:solidFill>
                  <a:srgbClr val="0070C0"/>
                </a:solidFill>
              </a:rPr>
              <a:t>布拉格父子</a:t>
            </a:r>
            <a:r>
              <a:rPr lang="zh-CN" altLang="en-US" sz="2000" dirty="0"/>
              <a:t>因</a:t>
            </a:r>
            <a:r>
              <a:rPr lang="zh-CN" altLang="en-US" sz="2000" dirty="0">
                <a:solidFill>
                  <a:srgbClr val="0070C0"/>
                </a:solidFill>
              </a:rPr>
              <a:t>利用</a:t>
            </a:r>
            <a:r>
              <a:rPr lang="en-US" altLang="zh-CN" sz="2000" dirty="0">
                <a:solidFill>
                  <a:srgbClr val="0070C0"/>
                </a:solidFill>
              </a:rPr>
              <a:t>X </a:t>
            </a:r>
            <a:r>
              <a:rPr lang="zh-CN" altLang="en-US" sz="2000" dirty="0">
                <a:solidFill>
                  <a:srgbClr val="0070C0"/>
                </a:solidFill>
              </a:rPr>
              <a:t>射线研究晶体结构</a:t>
            </a:r>
            <a:r>
              <a:rPr lang="en-US" altLang="zh-CN" sz="2000" dirty="0"/>
              <a:t>(</a:t>
            </a:r>
            <a:r>
              <a:rPr lang="zh-CN" altLang="en-US" sz="2000" dirty="0"/>
              <a:t>布氏公式</a:t>
            </a:r>
            <a:r>
              <a:rPr lang="en-US" altLang="zh-CN" sz="2000" dirty="0"/>
              <a:t>)</a:t>
            </a:r>
            <a:r>
              <a:rPr lang="zh-CN" altLang="en-US" sz="2000" dirty="0"/>
              <a:t>而获奖</a:t>
            </a:r>
            <a:r>
              <a:rPr lang="en-US" altLang="zh-CN" sz="2000" dirty="0"/>
              <a:t>;</a:t>
            </a:r>
          </a:p>
          <a:p>
            <a:r>
              <a:rPr lang="en-US" altLang="zh-CN" sz="2000" dirty="0" smtClean="0"/>
              <a:t>1917</a:t>
            </a:r>
            <a:r>
              <a:rPr lang="zh-CN" altLang="en-US" sz="2000" dirty="0" smtClean="0"/>
              <a:t>年</a:t>
            </a:r>
            <a:r>
              <a:rPr lang="zh-CN" altLang="en-US" sz="2000" dirty="0"/>
              <a:t>，</a:t>
            </a:r>
            <a:r>
              <a:rPr lang="zh-CN" altLang="en-US" sz="2000" dirty="0">
                <a:solidFill>
                  <a:srgbClr val="0070C0"/>
                </a:solidFill>
              </a:rPr>
              <a:t>巴克拉</a:t>
            </a:r>
            <a:r>
              <a:rPr lang="zh-CN" altLang="en-US" sz="2000" dirty="0"/>
              <a:t>因发现元素的</a:t>
            </a:r>
            <a:r>
              <a:rPr lang="zh-CN" altLang="en-US" sz="2000" dirty="0" smtClean="0">
                <a:solidFill>
                  <a:srgbClr val="0070C0"/>
                </a:solidFill>
              </a:rPr>
              <a:t>特征</a:t>
            </a:r>
            <a:r>
              <a:rPr lang="en-US" altLang="zh-CN" sz="2000" dirty="0" smtClean="0">
                <a:solidFill>
                  <a:srgbClr val="0070C0"/>
                </a:solidFill>
              </a:rPr>
              <a:t>X </a:t>
            </a:r>
            <a:r>
              <a:rPr lang="zh-CN" altLang="en-US" sz="2000" dirty="0" smtClean="0">
                <a:solidFill>
                  <a:srgbClr val="0070C0"/>
                </a:solidFill>
              </a:rPr>
              <a:t>射线</a:t>
            </a:r>
            <a:r>
              <a:rPr lang="zh-CN" altLang="en-US" sz="2000" dirty="0" smtClean="0"/>
              <a:t>而获奖</a:t>
            </a:r>
            <a:r>
              <a:rPr lang="en-US" altLang="zh-CN" sz="2000" dirty="0"/>
              <a:t>;</a:t>
            </a:r>
          </a:p>
          <a:p>
            <a:r>
              <a:rPr lang="en-US" altLang="zh-CN" sz="2000" dirty="0" smtClean="0"/>
              <a:t>1924</a:t>
            </a:r>
            <a:r>
              <a:rPr lang="zh-CN" altLang="en-US" sz="2000" dirty="0" smtClean="0"/>
              <a:t>年</a:t>
            </a:r>
            <a:r>
              <a:rPr lang="zh-CN" altLang="en-US" sz="2000" dirty="0"/>
              <a:t>，</a:t>
            </a:r>
            <a:r>
              <a:rPr lang="zh-CN" altLang="en-US" sz="2000" dirty="0" smtClean="0">
                <a:solidFill>
                  <a:srgbClr val="0070C0"/>
                </a:solidFill>
              </a:rPr>
              <a:t>西格巴思</a:t>
            </a:r>
            <a:r>
              <a:rPr lang="en-US" altLang="zh-CN" sz="2000" dirty="0"/>
              <a:t>(M. </a:t>
            </a:r>
            <a:r>
              <a:rPr lang="en-US" altLang="zh-CN" sz="2000" dirty="0" smtClean="0"/>
              <a:t>Siegbahn)</a:t>
            </a:r>
            <a:r>
              <a:rPr lang="zh-CN" altLang="en-US" sz="2000" dirty="0" smtClean="0"/>
              <a:t>因</a:t>
            </a:r>
            <a:r>
              <a:rPr lang="zh-CN" altLang="en-US" sz="2000" dirty="0">
                <a:solidFill>
                  <a:srgbClr val="0070C0"/>
                </a:solidFill>
              </a:rPr>
              <a:t>创立</a:t>
            </a:r>
            <a:r>
              <a:rPr lang="en-US" altLang="zh-CN" sz="2000" dirty="0">
                <a:solidFill>
                  <a:srgbClr val="0070C0"/>
                </a:solidFill>
              </a:rPr>
              <a:t>X </a:t>
            </a:r>
            <a:r>
              <a:rPr lang="zh-CN" altLang="en-US" sz="2000" dirty="0">
                <a:solidFill>
                  <a:srgbClr val="0070C0"/>
                </a:solidFill>
              </a:rPr>
              <a:t>射线谱学</a:t>
            </a:r>
            <a:r>
              <a:rPr lang="zh-CN" altLang="en-US" sz="2000" dirty="0"/>
              <a:t>而获奖</a:t>
            </a:r>
            <a:r>
              <a:rPr lang="en-US" altLang="zh-CN" sz="2000" dirty="0"/>
              <a:t>;</a:t>
            </a:r>
          </a:p>
          <a:p>
            <a:r>
              <a:rPr lang="en-US" altLang="zh-CN" sz="2000" dirty="0" smtClean="0"/>
              <a:t>1927</a:t>
            </a:r>
            <a:r>
              <a:rPr lang="zh-CN" altLang="en-US" sz="2000" dirty="0" smtClean="0"/>
              <a:t>年</a:t>
            </a:r>
            <a:r>
              <a:rPr lang="zh-CN" altLang="en-US" sz="2000" dirty="0"/>
              <a:t>，</a:t>
            </a:r>
            <a:r>
              <a:rPr lang="zh-CN" altLang="en-US" sz="2000" dirty="0">
                <a:solidFill>
                  <a:srgbClr val="0070C0"/>
                </a:solidFill>
              </a:rPr>
              <a:t>康普顿</a:t>
            </a:r>
            <a:r>
              <a:rPr lang="zh-CN" altLang="en-US" sz="2000" dirty="0"/>
              <a:t>因</a:t>
            </a:r>
            <a:r>
              <a:rPr lang="zh-CN" altLang="en-US" sz="2000" dirty="0">
                <a:solidFill>
                  <a:srgbClr val="0070C0"/>
                </a:solidFill>
              </a:rPr>
              <a:t>发现</a:t>
            </a:r>
            <a:r>
              <a:rPr lang="en-US" altLang="zh-CN" sz="2000" dirty="0">
                <a:solidFill>
                  <a:srgbClr val="0070C0"/>
                </a:solidFill>
              </a:rPr>
              <a:t>X </a:t>
            </a:r>
            <a:r>
              <a:rPr lang="zh-CN" altLang="en-US" sz="2000" dirty="0">
                <a:solidFill>
                  <a:srgbClr val="0070C0"/>
                </a:solidFill>
              </a:rPr>
              <a:t>射线被带电粒子散射</a:t>
            </a:r>
            <a:r>
              <a:rPr lang="zh-CN" altLang="en-US" sz="2000" dirty="0"/>
              <a:t>而获奖</a:t>
            </a:r>
            <a:r>
              <a:rPr lang="en-US" altLang="zh-CN" sz="2000" dirty="0"/>
              <a:t>;</a:t>
            </a:r>
          </a:p>
          <a:p>
            <a:r>
              <a:rPr lang="en-US" altLang="zh-CN" sz="2000" dirty="0" smtClean="0"/>
              <a:t>1979</a:t>
            </a:r>
            <a:r>
              <a:rPr lang="zh-CN" altLang="en-US" sz="2000" dirty="0" smtClean="0"/>
              <a:t>年</a:t>
            </a:r>
            <a:r>
              <a:rPr lang="zh-CN" altLang="en-US" sz="2000" dirty="0"/>
              <a:t>，</a:t>
            </a:r>
            <a:r>
              <a:rPr lang="zh-CN" altLang="en-US" sz="2000" dirty="0">
                <a:solidFill>
                  <a:srgbClr val="0070C0"/>
                </a:solidFill>
              </a:rPr>
              <a:t>科马克</a:t>
            </a:r>
            <a:r>
              <a:rPr lang="en-US" altLang="zh-CN" sz="2000" dirty="0"/>
              <a:t>( A. M. </a:t>
            </a:r>
            <a:r>
              <a:rPr lang="en-US" altLang="zh-CN" sz="2000" dirty="0" err="1"/>
              <a:t>Cormark</a:t>
            </a:r>
            <a:r>
              <a:rPr lang="en-US" altLang="zh-CN" sz="2000" dirty="0"/>
              <a:t>) </a:t>
            </a:r>
            <a:r>
              <a:rPr lang="zh-CN" altLang="en-US" sz="2000" dirty="0"/>
              <a:t>和</a:t>
            </a:r>
            <a:r>
              <a:rPr lang="zh-CN" altLang="en-US" sz="2000" dirty="0">
                <a:solidFill>
                  <a:srgbClr val="0070C0"/>
                </a:solidFill>
              </a:rPr>
              <a:t>洪斯菲尔德</a:t>
            </a:r>
            <a:r>
              <a:rPr lang="en-US" altLang="zh-CN" sz="2000" dirty="0"/>
              <a:t>(C. N. Hounsfield.) </a:t>
            </a:r>
            <a:r>
              <a:rPr lang="zh-CN" altLang="en-US" sz="2000" dirty="0"/>
              <a:t>因发明</a:t>
            </a:r>
            <a:r>
              <a:rPr lang="en-US" altLang="zh-CN" sz="2000" dirty="0" smtClean="0">
                <a:solidFill>
                  <a:srgbClr val="0070C0"/>
                </a:solidFill>
              </a:rPr>
              <a:t>X</a:t>
            </a:r>
            <a:r>
              <a:rPr lang="zh-CN" altLang="en-US" sz="2000" dirty="0" smtClean="0">
                <a:solidFill>
                  <a:srgbClr val="0070C0"/>
                </a:solidFill>
              </a:rPr>
              <a:t>射线</a:t>
            </a:r>
            <a:r>
              <a:rPr lang="zh-CN" altLang="en-US" sz="2000" dirty="0">
                <a:solidFill>
                  <a:srgbClr val="0070C0"/>
                </a:solidFill>
              </a:rPr>
              <a:t>层析图像技术</a:t>
            </a:r>
            <a:r>
              <a:rPr lang="en-US" altLang="zh-CN" sz="2000" dirty="0"/>
              <a:t>(XCT) </a:t>
            </a:r>
            <a:r>
              <a:rPr lang="zh-CN" altLang="en-US" sz="2000" dirty="0"/>
              <a:t>而获诺贝尔生理学或医学奖</a:t>
            </a:r>
            <a:r>
              <a:rPr lang="en-US" altLang="zh-CN" sz="2000" dirty="0" smtClean="0"/>
              <a:t>.</a:t>
            </a:r>
          </a:p>
          <a:p>
            <a:r>
              <a:rPr lang="en-US" altLang="zh-CN" sz="2000" dirty="0" smtClean="0"/>
              <a:t>2002</a:t>
            </a:r>
            <a:r>
              <a:rPr lang="zh-CN" altLang="en-US" sz="2000" dirty="0" smtClean="0"/>
              <a:t>年，</a:t>
            </a:r>
            <a:r>
              <a:rPr lang="zh-CN" altLang="en-US" sz="2000" dirty="0" smtClean="0">
                <a:solidFill>
                  <a:srgbClr val="0070C0"/>
                </a:solidFill>
              </a:rPr>
              <a:t>贾可尼</a:t>
            </a:r>
            <a:r>
              <a:rPr lang="en-US" altLang="zh-CN" sz="2000" dirty="0" smtClean="0"/>
              <a:t>(R. </a:t>
            </a:r>
            <a:r>
              <a:rPr lang="en-US" altLang="zh-CN" sz="2000" dirty="0" err="1" smtClean="0"/>
              <a:t>Giaconi</a:t>
            </a:r>
            <a:r>
              <a:rPr lang="en-US" altLang="zh-CN" sz="2000" dirty="0"/>
              <a:t>) </a:t>
            </a:r>
            <a:r>
              <a:rPr lang="zh-CN" altLang="en-US" sz="2000" dirty="0"/>
              <a:t>因导致</a:t>
            </a:r>
            <a:r>
              <a:rPr lang="zh-CN" altLang="en-US" sz="2000" dirty="0">
                <a:solidFill>
                  <a:srgbClr val="0070C0"/>
                </a:solidFill>
              </a:rPr>
              <a:t>发现宇宙</a:t>
            </a:r>
            <a:r>
              <a:rPr lang="en-US" altLang="zh-CN" sz="2000" dirty="0">
                <a:solidFill>
                  <a:srgbClr val="0070C0"/>
                </a:solidFill>
              </a:rPr>
              <a:t>X </a:t>
            </a:r>
            <a:r>
              <a:rPr lang="zh-CN" altLang="en-US" sz="2000" dirty="0">
                <a:solidFill>
                  <a:srgbClr val="0070C0"/>
                </a:solidFill>
              </a:rPr>
              <a:t>射线源</a:t>
            </a:r>
            <a:r>
              <a:rPr lang="zh-CN" altLang="en-US" sz="2000" dirty="0"/>
              <a:t>的研究而获奖</a:t>
            </a:r>
            <a:r>
              <a:rPr lang="en-US" altLang="zh-CN" sz="2000" dirty="0"/>
              <a:t>.</a:t>
            </a:r>
            <a:endParaRPr lang="zh-CN" altLang="en-US" sz="2000" dirty="0"/>
          </a:p>
        </p:txBody>
      </p:sp>
      <p:sp>
        <p:nvSpPr>
          <p:cNvPr id="2" name="标题 1"/>
          <p:cNvSpPr>
            <a:spLocks noGrp="1"/>
          </p:cNvSpPr>
          <p:nvPr>
            <p:ph type="title"/>
          </p:nvPr>
        </p:nvSpPr>
        <p:spPr>
          <a:xfrm>
            <a:off x="1475656" y="476672"/>
            <a:ext cx="6589199" cy="792088"/>
          </a:xfrm>
        </p:spPr>
        <p:txBody>
          <a:bodyPr/>
          <a:lstStyle/>
          <a:p>
            <a:r>
              <a:rPr lang="zh-CN" altLang="en-US" dirty="0"/>
              <a:t>与研究</a:t>
            </a:r>
            <a:r>
              <a:rPr lang="en-US" altLang="zh-CN" dirty="0"/>
              <a:t>X </a:t>
            </a:r>
            <a:r>
              <a:rPr lang="zh-CN" altLang="en-US" dirty="0"/>
              <a:t>射线相关的</a:t>
            </a:r>
            <a:r>
              <a:rPr lang="zh-CN" altLang="en-US" dirty="0" smtClean="0"/>
              <a:t>诺贝尔奖</a:t>
            </a:r>
            <a:endParaRPr lang="zh-CN" altLang="en-US" dirty="0"/>
          </a:p>
        </p:txBody>
      </p:sp>
    </p:spTree>
    <p:extLst>
      <p:ext uri="{BB962C8B-B14F-4D97-AF65-F5344CB8AC3E}">
        <p14:creationId xmlns:p14="http://schemas.microsoft.com/office/powerpoint/2010/main" val="3977496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772816"/>
            <a:ext cx="4896544" cy="4320480"/>
          </a:xfrm>
        </p:spPr>
        <p:txBody>
          <a:bodyPr/>
          <a:lstStyle/>
          <a:p>
            <a:r>
              <a:rPr lang="zh-CN" altLang="en-US" sz="2400" dirty="0" smtClean="0"/>
              <a:t>太阳光照射荧光物质产生</a:t>
            </a:r>
            <a:r>
              <a:rPr lang="en-US" altLang="zh-CN" sz="2400" dirty="0" smtClean="0"/>
              <a:t>X</a:t>
            </a:r>
            <a:r>
              <a:rPr lang="zh-CN" altLang="en-US" sz="2400" dirty="0" smtClean="0"/>
              <a:t>射线</a:t>
            </a:r>
            <a:endParaRPr lang="en-US" altLang="zh-CN" sz="2400" dirty="0" smtClean="0"/>
          </a:p>
          <a:p>
            <a:r>
              <a:rPr lang="zh-CN" altLang="en-US" sz="2400" dirty="0" smtClean="0"/>
              <a:t>曝光铀盐，使黑纸底片曝光</a:t>
            </a:r>
            <a:endParaRPr lang="en-US" altLang="zh-CN" sz="2400" dirty="0" smtClean="0"/>
          </a:p>
          <a:p>
            <a:r>
              <a:rPr lang="zh-CN" altLang="en-US" sz="2400" dirty="0" smtClean="0"/>
              <a:t>进一步研究，巴黎连续五天多云</a:t>
            </a:r>
            <a:endParaRPr lang="en-US" altLang="zh-CN" sz="2400" dirty="0" smtClean="0"/>
          </a:p>
          <a:p>
            <a:r>
              <a:rPr lang="zh-CN" altLang="en-US" sz="2400" dirty="0"/>
              <a:t>保险柜里</a:t>
            </a:r>
            <a:r>
              <a:rPr lang="zh-CN" altLang="en-US" sz="2400" dirty="0" smtClean="0"/>
              <a:t>的铀盐和底片？</a:t>
            </a:r>
            <a:endParaRPr lang="en-US" altLang="zh-CN" sz="2400" dirty="0" smtClean="0"/>
          </a:p>
          <a:p>
            <a:r>
              <a:rPr lang="zh-CN" altLang="en-US" sz="2400" dirty="0" smtClean="0"/>
              <a:t>微光下底片的图样？</a:t>
            </a:r>
            <a:endParaRPr lang="en-US" altLang="zh-CN" sz="2400" dirty="0" smtClean="0"/>
          </a:p>
          <a:p>
            <a:r>
              <a:rPr lang="zh-CN" altLang="en-US" sz="2400" dirty="0"/>
              <a:t>元素的放射性</a:t>
            </a:r>
          </a:p>
        </p:txBody>
      </p:sp>
      <p:sp>
        <p:nvSpPr>
          <p:cNvPr id="2" name="标题 1"/>
          <p:cNvSpPr>
            <a:spLocks noGrp="1"/>
          </p:cNvSpPr>
          <p:nvPr>
            <p:ph type="title"/>
          </p:nvPr>
        </p:nvSpPr>
        <p:spPr>
          <a:xfrm>
            <a:off x="1945201" y="624110"/>
            <a:ext cx="6589199" cy="860674"/>
          </a:xfrm>
        </p:spPr>
        <p:txBody>
          <a:bodyPr/>
          <a:lstStyle/>
          <a:p>
            <a:r>
              <a:rPr lang="zh-CN" altLang="en-US" dirty="0" smtClean="0"/>
              <a:t>贝克勒尔</a:t>
            </a:r>
            <a:r>
              <a:rPr lang="en-US" altLang="zh-CN" dirty="0" smtClean="0"/>
              <a:t>——</a:t>
            </a:r>
            <a:r>
              <a:rPr lang="zh-CN" altLang="en-US" dirty="0" smtClean="0"/>
              <a:t>元素的放射性</a:t>
            </a:r>
            <a:endParaRPr lang="zh-CN" altLang="en-US" dirty="0"/>
          </a:p>
        </p:txBody>
      </p:sp>
      <p:pic>
        <p:nvPicPr>
          <p:cNvPr id="4" name="图片 3"/>
          <p:cNvPicPr>
            <a:picLocks noChangeAspect="1"/>
          </p:cNvPicPr>
          <p:nvPr/>
        </p:nvPicPr>
        <p:blipFill>
          <a:blip r:embed="rId2"/>
          <a:stretch>
            <a:fillRect/>
          </a:stretch>
        </p:blipFill>
        <p:spPr>
          <a:xfrm>
            <a:off x="5868143" y="1484784"/>
            <a:ext cx="2981829" cy="3384376"/>
          </a:xfrm>
          <a:prstGeom prst="rect">
            <a:avLst/>
          </a:prstGeom>
        </p:spPr>
      </p:pic>
      <p:sp>
        <p:nvSpPr>
          <p:cNvPr id="5" name="AutoShape 2" descr="Wilhelm Conrad Röntgen (1845--1923).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0783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8356" y="1340768"/>
            <a:ext cx="8507288" cy="4824536"/>
          </a:xfrm>
        </p:spPr>
        <p:txBody>
          <a:bodyPr/>
          <a:lstStyle/>
          <a:p>
            <a:r>
              <a:rPr lang="zh-CN" altLang="en-US" sz="28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变速（加速或减速）运动的带电粒子能辐射出</a:t>
            </a:r>
            <a:r>
              <a:rPr lang="zh-CN" altLang="en-US" sz="2400" dirty="0" smtClean="0">
                <a:latin typeface="Times New Roman" panose="02020603050405020304" pitchFamily="18" charset="0"/>
                <a:cs typeface="Times New Roman" panose="02020603050405020304" pitchFamily="18" charset="0"/>
              </a:rPr>
              <a:t>电磁波。</a:t>
            </a:r>
            <a:r>
              <a:rPr lang="zh-CN" altLang="en-US" sz="2400" dirty="0">
                <a:latin typeface="Times New Roman" panose="02020603050405020304" pitchFamily="18" charset="0"/>
                <a:cs typeface="Times New Roman" panose="02020603050405020304" pitchFamily="18" charset="0"/>
              </a:rPr>
              <a:t>因此，当高速电子打在靶上突然受阻而停止时，必将产生电磁波</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射线是</a:t>
            </a:r>
            <a:r>
              <a:rPr lang="zh-CN" altLang="en-US" sz="2400" dirty="0" smtClean="0">
                <a:latin typeface="Times New Roman" panose="02020603050405020304" pitchFamily="18" charset="0"/>
                <a:cs typeface="Times New Roman" panose="02020603050405020304" pitchFamily="18" charset="0"/>
              </a:rPr>
              <a:t>电磁波？</a:t>
            </a:r>
            <a:endParaRPr lang="en-US" altLang="zh-CN" sz="2400" dirty="0" smtClean="0">
              <a:latin typeface="Times New Roman" panose="02020603050405020304" pitchFamily="18" charset="0"/>
              <a:cs typeface="Times New Roman" panose="02020603050405020304" pitchFamily="18" charset="0"/>
            </a:endParaRPr>
          </a:p>
          <a:p>
            <a:r>
              <a:rPr lang="zh-CN" altLang="en-US" sz="2400" dirty="0" smtClean="0">
                <a:latin typeface="Times New Roman" panose="02020603050405020304" pitchFamily="18" charset="0"/>
                <a:cs typeface="Times New Roman" panose="02020603050405020304" pitchFamily="18" charset="0"/>
              </a:rPr>
              <a:t>既</a:t>
            </a:r>
            <a:r>
              <a:rPr lang="zh-CN" altLang="en-US" sz="2400" dirty="0">
                <a:latin typeface="Times New Roman" panose="02020603050405020304" pitchFamily="18" charset="0"/>
                <a:cs typeface="Times New Roman" panose="02020603050405020304" pitchFamily="18" charset="0"/>
              </a:rPr>
              <a:t>观察不到像普通光那样的折射，又观测不到它的反射和衍射，伦琴就误认它与光无关</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r>
              <a:rPr lang="en-US" altLang="zh-CN" sz="2400" dirty="0" smtClean="0">
                <a:solidFill>
                  <a:srgbClr val="CC6600"/>
                </a:solidFill>
                <a:latin typeface="Times New Roman" panose="02020603050405020304" pitchFamily="18" charset="0"/>
                <a:cs typeface="Times New Roman" panose="02020603050405020304" pitchFamily="18" charset="0"/>
              </a:rPr>
              <a:t>1906</a:t>
            </a:r>
            <a:r>
              <a:rPr lang="zh-CN" altLang="en-US" sz="2400" dirty="0">
                <a:solidFill>
                  <a:srgbClr val="CC6600"/>
                </a:solidFill>
                <a:latin typeface="Times New Roman" panose="02020603050405020304" pitchFamily="18" charset="0"/>
                <a:cs typeface="Times New Roman" panose="02020603050405020304" pitchFamily="18" charset="0"/>
              </a:rPr>
              <a:t>年</a:t>
            </a:r>
            <a:r>
              <a:rPr lang="zh-CN" altLang="en-US" sz="2400" dirty="0" smtClean="0">
                <a:solidFill>
                  <a:srgbClr val="CC6600"/>
                </a:solidFill>
                <a:latin typeface="Times New Roman" panose="02020603050405020304" pitchFamily="18" charset="0"/>
                <a:cs typeface="Times New Roman" panose="02020603050405020304" pitchFamily="18" charset="0"/>
              </a:rPr>
              <a:t>，巴克拉</a:t>
            </a:r>
            <a:r>
              <a:rPr lang="zh-CN" altLang="en-US" sz="2400" dirty="0">
                <a:solidFill>
                  <a:srgbClr val="CC6600"/>
                </a:solidFill>
                <a:latin typeface="Times New Roman" panose="02020603050405020304" pitchFamily="18" charset="0"/>
                <a:cs typeface="Times New Roman" panose="02020603050405020304" pitchFamily="18" charset="0"/>
              </a:rPr>
              <a:t>（</a:t>
            </a:r>
            <a:r>
              <a:rPr lang="en-US" altLang="zh-CN" sz="2400" dirty="0" err="1">
                <a:solidFill>
                  <a:srgbClr val="CC6600"/>
                </a:solidFill>
                <a:latin typeface="Times New Roman" panose="02020603050405020304" pitchFamily="18" charset="0"/>
                <a:cs typeface="Times New Roman" panose="02020603050405020304" pitchFamily="18" charset="0"/>
              </a:rPr>
              <a:t>C.G.Barkla</a:t>
            </a:r>
            <a:r>
              <a:rPr lang="en-US" altLang="zh-CN" sz="2400" dirty="0">
                <a:solidFill>
                  <a:srgbClr val="CC6600"/>
                </a:solidFill>
                <a:latin typeface="Times New Roman" panose="02020603050405020304" pitchFamily="18" charset="0"/>
                <a:cs typeface="Times New Roman" panose="02020603050405020304" pitchFamily="18" charset="0"/>
              </a:rPr>
              <a:t> 1877~1944</a:t>
            </a:r>
            <a:r>
              <a:rPr lang="zh-CN" altLang="en-US" sz="2400" dirty="0" smtClean="0">
                <a:solidFill>
                  <a:srgbClr val="CC6600"/>
                </a:solidFill>
                <a:latin typeface="Times New Roman" panose="02020603050405020304" pitchFamily="18" charset="0"/>
                <a:cs typeface="Times New Roman" panose="02020603050405020304" pitchFamily="18" charset="0"/>
              </a:rPr>
              <a:t>）揭示</a:t>
            </a:r>
            <a:r>
              <a:rPr lang="zh-CN" altLang="en-US" sz="2400" dirty="0">
                <a:solidFill>
                  <a:srgbClr val="CC6600"/>
                </a:solidFill>
                <a:latin typeface="Times New Roman" panose="02020603050405020304" pitchFamily="18" charset="0"/>
                <a:cs typeface="Times New Roman" panose="02020603050405020304" pitchFamily="18" charset="0"/>
              </a:rPr>
              <a:t>了</a:t>
            </a:r>
            <a:r>
              <a:rPr lang="en-US" altLang="zh-CN" sz="2400" dirty="0">
                <a:solidFill>
                  <a:srgbClr val="CC6600"/>
                </a:solidFill>
                <a:latin typeface="Times New Roman" panose="02020603050405020304" pitchFamily="18" charset="0"/>
                <a:cs typeface="Times New Roman" panose="02020603050405020304" pitchFamily="18" charset="0"/>
              </a:rPr>
              <a:t>X</a:t>
            </a:r>
            <a:r>
              <a:rPr lang="zh-CN" altLang="en-US" sz="2400" dirty="0">
                <a:solidFill>
                  <a:srgbClr val="CC6600"/>
                </a:solidFill>
                <a:latin typeface="Times New Roman" panose="02020603050405020304" pitchFamily="18" charset="0"/>
                <a:cs typeface="Times New Roman" panose="02020603050405020304" pitchFamily="18" charset="0"/>
              </a:rPr>
              <a:t>射线的偏振，首次用实验证明了</a:t>
            </a:r>
            <a:r>
              <a:rPr lang="en-US" altLang="zh-CN" sz="2400" dirty="0">
                <a:solidFill>
                  <a:srgbClr val="CC6600"/>
                </a:solidFill>
                <a:latin typeface="Times New Roman" panose="02020603050405020304" pitchFamily="18" charset="0"/>
                <a:cs typeface="Times New Roman" panose="02020603050405020304" pitchFamily="18" charset="0"/>
              </a:rPr>
              <a:t>X</a:t>
            </a:r>
            <a:r>
              <a:rPr lang="zh-CN" altLang="en-US" sz="2400" dirty="0">
                <a:solidFill>
                  <a:srgbClr val="CC6600"/>
                </a:solidFill>
                <a:latin typeface="Times New Roman" panose="02020603050405020304" pitchFamily="18" charset="0"/>
                <a:cs typeface="Times New Roman" panose="02020603050405020304" pitchFamily="18" charset="0"/>
              </a:rPr>
              <a:t>射线的波动性</a:t>
            </a:r>
            <a:r>
              <a:rPr lang="zh-CN" altLang="en-US" sz="2400" dirty="0" smtClean="0">
                <a:solidFill>
                  <a:srgbClr val="CC6600"/>
                </a:solidFill>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r>
              <a:rPr lang="zh-CN" altLang="en-US" sz="2400" dirty="0" smtClean="0">
                <a:solidFill>
                  <a:schemeClr val="hlink"/>
                </a:solidFill>
                <a:latin typeface="Times New Roman" panose="02020603050405020304" pitchFamily="18" charset="0"/>
                <a:cs typeface="Times New Roman" panose="02020603050405020304" pitchFamily="18" charset="0"/>
              </a:rPr>
              <a:t>杨（</a:t>
            </a:r>
            <a:r>
              <a:rPr lang="en-US" altLang="zh-CN" sz="2400" dirty="0">
                <a:solidFill>
                  <a:schemeClr val="hlink"/>
                </a:solidFill>
                <a:latin typeface="Times New Roman" panose="02020603050405020304" pitchFamily="18" charset="0"/>
                <a:cs typeface="Times New Roman" panose="02020603050405020304" pitchFamily="18" charset="0"/>
              </a:rPr>
              <a:t>T. </a:t>
            </a:r>
            <a:r>
              <a:rPr lang="en-US" altLang="zh-CN" sz="2400" dirty="0" smtClean="0">
                <a:solidFill>
                  <a:schemeClr val="hlink"/>
                </a:solidFill>
                <a:latin typeface="Times New Roman" panose="02020603050405020304" pitchFamily="18" charset="0"/>
                <a:cs typeface="Times New Roman" panose="02020603050405020304" pitchFamily="18" charset="0"/>
              </a:rPr>
              <a:t>Young</a:t>
            </a:r>
            <a:r>
              <a:rPr lang="zh-CN" altLang="en-US" sz="2400" dirty="0" smtClean="0">
                <a:solidFill>
                  <a:schemeClr val="hlink"/>
                </a:solidFill>
                <a:latin typeface="Times New Roman" panose="02020603050405020304" pitchFamily="18" charset="0"/>
                <a:cs typeface="Times New Roman" panose="02020603050405020304" pitchFamily="18" charset="0"/>
              </a:rPr>
              <a:t>）：波动性</a:t>
            </a:r>
            <a:r>
              <a:rPr lang="zh-CN" altLang="en-US" sz="2400" dirty="0">
                <a:solidFill>
                  <a:schemeClr val="hlink"/>
                </a:solidFill>
                <a:latin typeface="Times New Roman" panose="02020603050405020304" pitchFamily="18" charset="0"/>
                <a:cs typeface="Times New Roman" panose="02020603050405020304" pitchFamily="18" charset="0"/>
              </a:rPr>
              <a:t>的真正试金石是衍射效应</a:t>
            </a:r>
            <a:r>
              <a:rPr lang="zh-CN" altLang="en-US" sz="2400" dirty="0" smtClean="0">
                <a:solidFill>
                  <a:schemeClr val="hlink"/>
                </a:solidFill>
                <a:latin typeface="Times New Roman" panose="02020603050405020304" pitchFamily="18" charset="0"/>
                <a:cs typeface="Times New Roman" panose="02020603050405020304" pitchFamily="18" charset="0"/>
              </a:rPr>
              <a:t>。</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1912</a:t>
            </a:r>
            <a:r>
              <a:rPr lang="zh-CN" altLang="en-US" sz="2400" dirty="0">
                <a:latin typeface="Times New Roman" panose="02020603050405020304" pitchFamily="18" charset="0"/>
                <a:cs typeface="Times New Roman" panose="02020603050405020304" pitchFamily="18" charset="0"/>
              </a:rPr>
              <a:t>年</a:t>
            </a:r>
            <a:r>
              <a:rPr lang="zh-CN" altLang="en-US" sz="2400" dirty="0" smtClean="0">
                <a:latin typeface="Times New Roman" panose="02020603050405020304" pitchFamily="18" charset="0"/>
                <a:cs typeface="Times New Roman" panose="02020603050405020304" pitchFamily="18" charset="0"/>
              </a:rPr>
              <a:t>，冯</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劳厄（</a:t>
            </a:r>
            <a:r>
              <a:rPr lang="en-US" altLang="zh-CN" sz="2400" dirty="0" err="1">
                <a:latin typeface="Times New Roman" panose="02020603050405020304" pitchFamily="18" charset="0"/>
                <a:cs typeface="Times New Roman" panose="02020603050405020304" pitchFamily="18" charset="0"/>
              </a:rPr>
              <a:t>M.T.F,von</a:t>
            </a:r>
            <a:r>
              <a:rPr lang="en-US" altLang="zh-CN" sz="2400" dirty="0">
                <a:latin typeface="Times New Roman" panose="02020603050405020304" pitchFamily="18" charset="0"/>
                <a:cs typeface="Times New Roman" panose="02020603050405020304" pitchFamily="18" charset="0"/>
              </a:rPr>
              <a:t> Laue 1879~1960</a:t>
            </a:r>
            <a:r>
              <a:rPr lang="zh-CN" altLang="en-US" sz="2400" dirty="0" smtClean="0">
                <a:latin typeface="Times New Roman" panose="02020603050405020304" pitchFamily="18" charset="0"/>
                <a:cs typeface="Times New Roman" panose="02020603050405020304" pitchFamily="18" charset="0"/>
              </a:rPr>
              <a:t>）认为</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射线是波长很短的电磁波，晶体中各原子的规则排列可以使</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射线发生衍射</a:t>
            </a:r>
            <a:r>
              <a:rPr lang="zh-CN" altLang="en-US" sz="2400" dirty="0" smtClean="0">
                <a:latin typeface="Times New Roman" panose="02020603050405020304" pitchFamily="18" charset="0"/>
                <a:cs typeface="Times New Roman" panose="02020603050405020304" pitchFamily="18" charset="0"/>
              </a:rPr>
              <a:t>。弗里德里克</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W.Friedrich</a:t>
            </a:r>
            <a:r>
              <a:rPr lang="zh-CN" altLang="en-US" sz="2400" dirty="0">
                <a:latin typeface="Times New Roman" panose="02020603050405020304" pitchFamily="18" charset="0"/>
                <a:cs typeface="Times New Roman" panose="02020603050405020304" pitchFamily="18" charset="0"/>
              </a:rPr>
              <a:t>）和尼平（</a:t>
            </a:r>
            <a:r>
              <a:rPr lang="en-US" altLang="zh-CN" sz="2400" dirty="0" err="1">
                <a:latin typeface="Times New Roman" panose="02020603050405020304" pitchFamily="18" charset="0"/>
                <a:cs typeface="Times New Roman" panose="02020603050405020304" pitchFamily="18" charset="0"/>
              </a:rPr>
              <a:t>P.Knipping</a:t>
            </a:r>
            <a:r>
              <a:rPr lang="zh-CN" altLang="en-US" sz="2400" dirty="0" smtClean="0">
                <a:latin typeface="Times New Roman" panose="02020603050405020304" pitchFamily="18" charset="0"/>
                <a:cs typeface="Times New Roman" panose="02020603050405020304" pitchFamily="18" charset="0"/>
              </a:rPr>
              <a:t>）首次</a:t>
            </a:r>
            <a:r>
              <a:rPr lang="zh-CN" altLang="en-US" sz="2400" dirty="0">
                <a:latin typeface="Times New Roman" panose="02020603050405020304" pitchFamily="18" charset="0"/>
                <a:cs typeface="Times New Roman" panose="02020603050405020304" pitchFamily="18" charset="0"/>
              </a:rPr>
              <a:t>测量了</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射线的波长。</a:t>
            </a:r>
          </a:p>
          <a:p>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a:bodyPr>
          <a:lstStyle/>
          <a:p>
            <a:r>
              <a:rPr lang="en-US" altLang="zh-CN" sz="2800" dirty="0"/>
              <a:t>X</a:t>
            </a:r>
            <a:r>
              <a:rPr lang="zh-CN" altLang="en-US" sz="2800" dirty="0"/>
              <a:t>射线的</a:t>
            </a:r>
            <a:r>
              <a:rPr lang="zh-CN" altLang="en-US" sz="2800" dirty="0" smtClean="0"/>
              <a:t>波</a:t>
            </a:r>
            <a:r>
              <a:rPr lang="zh-CN" altLang="en-US" sz="2800" dirty="0"/>
              <a:t>动</a:t>
            </a:r>
            <a:r>
              <a:rPr lang="zh-CN" altLang="en-US" sz="2800" dirty="0" smtClean="0"/>
              <a:t>性</a:t>
            </a:r>
            <a:endParaRPr lang="zh-CN" altLang="en-US" sz="2800" dirty="0"/>
          </a:p>
        </p:txBody>
      </p:sp>
    </p:spTree>
    <p:extLst>
      <p:ext uri="{BB962C8B-B14F-4D97-AF65-F5344CB8AC3E}">
        <p14:creationId xmlns:p14="http://schemas.microsoft.com/office/powerpoint/2010/main" val="83480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0" y="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endParaRPr lang="zh-CN" altLang="en-US" sz="2800">
              <a:latin typeface="Times New Roman" panose="02020603050405020304" pitchFamily="18" charset="0"/>
              <a:ea typeface="楷体_GB2312" pitchFamily="49" charset="-122"/>
            </a:endParaRPr>
          </a:p>
        </p:txBody>
      </p:sp>
      <p:sp>
        <p:nvSpPr>
          <p:cNvPr id="28675" name="Rectangle 3"/>
          <p:cNvSpPr>
            <a:spLocks noChangeArrowheads="1"/>
          </p:cNvSpPr>
          <p:nvPr/>
        </p:nvSpPr>
        <p:spPr bwMode="auto">
          <a:xfrm>
            <a:off x="971600" y="2060848"/>
            <a:ext cx="7777162"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lang="zh-CN" altLang="en-US" dirty="0" smtClean="0">
                <a:latin typeface="Times New Roman" panose="02020603050405020304" pitchFamily="18" charset="0"/>
                <a:ea typeface="+mn-ea"/>
                <a:cs typeface="Times New Roman" panose="02020603050405020304" pitchFamily="18" charset="0"/>
              </a:rPr>
              <a:t>    到</a:t>
            </a:r>
            <a:r>
              <a:rPr lang="en-US" altLang="zh-CN" dirty="0">
                <a:latin typeface="Times New Roman" panose="02020603050405020304" pitchFamily="18" charset="0"/>
                <a:ea typeface="+mn-ea"/>
                <a:cs typeface="Times New Roman" panose="02020603050405020304" pitchFamily="18" charset="0"/>
              </a:rPr>
              <a:t>1912</a:t>
            </a:r>
            <a:r>
              <a:rPr lang="zh-CN" altLang="en-US" dirty="0">
                <a:latin typeface="Times New Roman" panose="02020603050405020304" pitchFamily="18" charset="0"/>
                <a:ea typeface="+mn-ea"/>
                <a:cs typeface="Times New Roman" panose="02020603050405020304" pitchFamily="18" charset="0"/>
              </a:rPr>
              <a:t>年，德国物理学家冯</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劳厄（</a:t>
            </a:r>
            <a:r>
              <a:rPr lang="en-US" altLang="zh-CN" dirty="0" err="1">
                <a:latin typeface="Times New Roman" panose="02020603050405020304" pitchFamily="18" charset="0"/>
                <a:ea typeface="+mn-ea"/>
                <a:cs typeface="Times New Roman" panose="02020603050405020304" pitchFamily="18" charset="0"/>
              </a:rPr>
              <a:t>M.T.F,von</a:t>
            </a:r>
            <a:r>
              <a:rPr lang="en-US" altLang="zh-CN" dirty="0">
                <a:latin typeface="Times New Roman" panose="02020603050405020304" pitchFamily="18" charset="0"/>
                <a:ea typeface="+mn-ea"/>
                <a:cs typeface="Times New Roman" panose="02020603050405020304" pitchFamily="18" charset="0"/>
              </a:rPr>
              <a:t> Laue 1879~1960</a:t>
            </a:r>
            <a:r>
              <a:rPr lang="zh-CN" altLang="en-US" dirty="0">
                <a:latin typeface="Times New Roman" panose="02020603050405020304" pitchFamily="18" charset="0"/>
                <a:ea typeface="+mn-ea"/>
                <a:cs typeface="Times New Roman" panose="02020603050405020304" pitchFamily="18" charset="0"/>
              </a:rPr>
              <a:t>）提出设想，认为</a:t>
            </a:r>
            <a:r>
              <a:rPr lang="en-US" altLang="zh-CN" dirty="0">
                <a:latin typeface="Times New Roman" panose="02020603050405020304" pitchFamily="18" charset="0"/>
                <a:ea typeface="+mn-ea"/>
                <a:cs typeface="Times New Roman" panose="02020603050405020304" pitchFamily="18" charset="0"/>
              </a:rPr>
              <a:t>X</a:t>
            </a:r>
            <a:r>
              <a:rPr lang="zh-CN" altLang="en-US" dirty="0">
                <a:latin typeface="Times New Roman" panose="02020603050405020304" pitchFamily="18" charset="0"/>
                <a:ea typeface="+mn-ea"/>
                <a:cs typeface="Times New Roman" panose="02020603050405020304" pitchFamily="18" charset="0"/>
              </a:rPr>
              <a:t>射线是波长很短的电磁波，晶体中各原子的规则排列可以使</a:t>
            </a:r>
            <a:r>
              <a:rPr lang="en-US" altLang="zh-CN" dirty="0">
                <a:latin typeface="Times New Roman" panose="02020603050405020304" pitchFamily="18" charset="0"/>
                <a:ea typeface="+mn-ea"/>
                <a:cs typeface="Times New Roman" panose="02020603050405020304" pitchFamily="18" charset="0"/>
              </a:rPr>
              <a:t>X</a:t>
            </a:r>
            <a:r>
              <a:rPr lang="zh-CN" altLang="en-US" dirty="0">
                <a:latin typeface="Times New Roman" panose="02020603050405020304" pitchFamily="18" charset="0"/>
                <a:ea typeface="+mn-ea"/>
                <a:cs typeface="Times New Roman" panose="02020603050405020304" pitchFamily="18" charset="0"/>
              </a:rPr>
              <a:t>射线发生衍射。冯</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劳厄的建议很快为弗里德里克（</a:t>
            </a:r>
            <a:r>
              <a:rPr lang="en-US" altLang="zh-CN" dirty="0" err="1">
                <a:latin typeface="Times New Roman" panose="02020603050405020304" pitchFamily="18" charset="0"/>
                <a:ea typeface="+mn-ea"/>
                <a:cs typeface="Times New Roman" panose="02020603050405020304" pitchFamily="18" charset="0"/>
              </a:rPr>
              <a:t>W.Friedrich</a:t>
            </a:r>
            <a:r>
              <a:rPr lang="zh-CN" altLang="en-US" dirty="0">
                <a:latin typeface="Times New Roman" panose="02020603050405020304" pitchFamily="18" charset="0"/>
                <a:ea typeface="+mn-ea"/>
                <a:cs typeface="Times New Roman" panose="02020603050405020304" pitchFamily="18" charset="0"/>
              </a:rPr>
              <a:t>）和尼平（</a:t>
            </a:r>
            <a:r>
              <a:rPr lang="en-US" altLang="zh-CN" dirty="0" err="1">
                <a:latin typeface="Times New Roman" panose="02020603050405020304" pitchFamily="18" charset="0"/>
                <a:ea typeface="+mn-ea"/>
                <a:cs typeface="Times New Roman" panose="02020603050405020304" pitchFamily="18" charset="0"/>
              </a:rPr>
              <a:t>P.Knipping</a:t>
            </a:r>
            <a:r>
              <a:rPr lang="zh-CN" altLang="en-US" dirty="0">
                <a:latin typeface="Times New Roman" panose="02020603050405020304" pitchFamily="18" charset="0"/>
                <a:ea typeface="+mn-ea"/>
                <a:cs typeface="Times New Roman" panose="02020603050405020304" pitchFamily="18" charset="0"/>
              </a:rPr>
              <a:t>）的实验所证实，从而有力地证明了</a:t>
            </a:r>
            <a:r>
              <a:rPr lang="en-US" altLang="zh-CN" dirty="0">
                <a:latin typeface="Times New Roman" panose="02020603050405020304" pitchFamily="18" charset="0"/>
                <a:ea typeface="+mn-ea"/>
                <a:cs typeface="Times New Roman" panose="02020603050405020304" pitchFamily="18" charset="0"/>
              </a:rPr>
              <a:t>X</a:t>
            </a:r>
            <a:r>
              <a:rPr lang="zh-CN" altLang="en-US" dirty="0">
                <a:latin typeface="Times New Roman" panose="02020603050405020304" pitchFamily="18" charset="0"/>
                <a:ea typeface="+mn-ea"/>
                <a:cs typeface="Times New Roman" panose="02020603050405020304" pitchFamily="18" charset="0"/>
              </a:rPr>
              <a:t>射线的波性，并首次测量了</a:t>
            </a:r>
            <a:r>
              <a:rPr lang="en-US" altLang="zh-CN" dirty="0">
                <a:latin typeface="Times New Roman" panose="02020603050405020304" pitchFamily="18" charset="0"/>
                <a:ea typeface="+mn-ea"/>
                <a:cs typeface="Times New Roman" panose="02020603050405020304" pitchFamily="18" charset="0"/>
              </a:rPr>
              <a:t>X</a:t>
            </a:r>
            <a:r>
              <a:rPr lang="zh-CN" altLang="en-US" dirty="0">
                <a:latin typeface="Times New Roman" panose="02020603050405020304" pitchFamily="18" charset="0"/>
                <a:ea typeface="+mn-ea"/>
                <a:cs typeface="Times New Roman" panose="02020603050405020304" pitchFamily="18" charset="0"/>
              </a:rPr>
              <a:t>射线的波长。</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9552" y="1258551"/>
            <a:ext cx="8229600" cy="4525962"/>
          </a:xfrm>
        </p:spPr>
        <p:txBody>
          <a:bodyPr/>
          <a:lstStyle/>
          <a:p>
            <a:r>
              <a:rPr lang="zh-CN" altLang="en-US" sz="2400" dirty="0">
                <a:latin typeface="+mn-ea"/>
              </a:rPr>
              <a:t>偏振这个概念只是对横波才存在</a:t>
            </a:r>
          </a:p>
        </p:txBody>
      </p:sp>
      <p:sp>
        <p:nvSpPr>
          <p:cNvPr id="3" name="标题 2"/>
          <p:cNvSpPr>
            <a:spLocks noGrp="1"/>
          </p:cNvSpPr>
          <p:nvPr>
            <p:ph type="title"/>
          </p:nvPr>
        </p:nvSpPr>
        <p:spPr/>
        <p:txBody>
          <a:bodyPr>
            <a:normAutofit/>
          </a:bodyPr>
          <a:lstStyle/>
          <a:p>
            <a:r>
              <a:rPr lang="en-US" altLang="zh-CN" sz="2800" dirty="0"/>
              <a:t>X</a:t>
            </a:r>
            <a:r>
              <a:rPr lang="zh-CN" altLang="en-US" sz="2800" dirty="0"/>
              <a:t>射线的</a:t>
            </a:r>
            <a:r>
              <a:rPr lang="zh-CN" altLang="en-US" sz="2800" dirty="0" smtClean="0"/>
              <a:t>偏振</a:t>
            </a:r>
            <a:endParaRPr lang="zh-CN" altLang="en-US" sz="2800" dirty="0"/>
          </a:p>
        </p:txBody>
      </p:sp>
      <p:sp>
        <p:nvSpPr>
          <p:cNvPr id="5" name="Rectangle 4"/>
          <p:cNvSpPr>
            <a:spLocks noChangeArrowheads="1"/>
          </p:cNvSpPr>
          <p:nvPr/>
        </p:nvSpPr>
        <p:spPr bwMode="auto">
          <a:xfrm>
            <a:off x="82352" y="5524956"/>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dirty="0">
                <a:latin typeface="+mn-ea"/>
                <a:ea typeface="+mn-ea"/>
              </a:rPr>
              <a:t>产生偏振的双散射装置的示意图</a:t>
            </a:r>
            <a:r>
              <a:rPr lang="zh-CN" altLang="en-US" sz="2800" dirty="0">
                <a:latin typeface="+mn-ea"/>
                <a:ea typeface="+mn-ea"/>
              </a:rPr>
              <a:t> </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16832"/>
            <a:ext cx="6264696" cy="332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373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12776"/>
            <a:ext cx="8229600" cy="4525962"/>
          </a:xfrm>
        </p:spPr>
        <p:txBody>
          <a:bodyPr/>
          <a:lstStyle/>
          <a:p>
            <a:pPr>
              <a:spcAft>
                <a:spcPts val="1200"/>
              </a:spcAft>
            </a:pPr>
            <a:r>
              <a:rPr lang="zh-CN" altLang="en-US" sz="2400" dirty="0">
                <a:latin typeface="+mn-ea"/>
              </a:rPr>
              <a:t>不偏振的</a:t>
            </a:r>
            <a:r>
              <a:rPr lang="en-US" altLang="zh-CN" sz="2400" dirty="0">
                <a:latin typeface="+mn-ea"/>
              </a:rPr>
              <a:t>X</a:t>
            </a:r>
            <a:r>
              <a:rPr lang="zh-CN" altLang="en-US" sz="2400" dirty="0" smtClean="0">
                <a:latin typeface="+mn-ea"/>
              </a:rPr>
              <a:t>射线沿垂直</a:t>
            </a:r>
            <a:r>
              <a:rPr lang="en-US" altLang="zh-CN" sz="2400" dirty="0" err="1" smtClean="0">
                <a:latin typeface="+mn-ea"/>
              </a:rPr>
              <a:t>xy</a:t>
            </a:r>
            <a:r>
              <a:rPr lang="zh-CN" altLang="en-US" sz="2400" dirty="0">
                <a:latin typeface="+mn-ea"/>
              </a:rPr>
              <a:t>平面的</a:t>
            </a:r>
            <a:r>
              <a:rPr lang="en-US" altLang="zh-CN" sz="2400" dirty="0">
                <a:latin typeface="+mn-ea"/>
              </a:rPr>
              <a:t>z</a:t>
            </a:r>
            <a:r>
              <a:rPr lang="zh-CN" altLang="en-US" sz="2400" dirty="0">
                <a:latin typeface="+mn-ea"/>
              </a:rPr>
              <a:t>方向打在第一个散射体</a:t>
            </a:r>
            <a:r>
              <a:rPr lang="zh-CN" altLang="en-US" sz="2400" dirty="0" smtClean="0">
                <a:latin typeface="+mn-ea"/>
              </a:rPr>
              <a:t>上。</a:t>
            </a:r>
            <a:endParaRPr lang="en-US" altLang="zh-CN" sz="2400" dirty="0">
              <a:latin typeface="+mn-ea"/>
            </a:endParaRPr>
          </a:p>
          <a:p>
            <a:pPr>
              <a:spcAft>
                <a:spcPts val="1200"/>
              </a:spcAft>
            </a:pPr>
            <a:r>
              <a:rPr lang="zh-CN" altLang="en-US" sz="2400" dirty="0" smtClean="0">
                <a:latin typeface="+mn-ea"/>
              </a:rPr>
              <a:t>假如</a:t>
            </a:r>
            <a:r>
              <a:rPr lang="en-US" altLang="zh-CN" sz="2400" dirty="0" smtClean="0">
                <a:latin typeface="+mn-ea"/>
              </a:rPr>
              <a:t>X</a:t>
            </a:r>
            <a:r>
              <a:rPr lang="zh-CN" altLang="en-US" sz="2400" dirty="0" smtClean="0">
                <a:latin typeface="+mn-ea"/>
              </a:rPr>
              <a:t>射线</a:t>
            </a:r>
            <a:r>
              <a:rPr lang="zh-CN" altLang="en-US" sz="2400" dirty="0">
                <a:latin typeface="+mn-ea"/>
              </a:rPr>
              <a:t>是</a:t>
            </a:r>
            <a:r>
              <a:rPr lang="zh-CN" altLang="en-US" sz="2400" dirty="0" smtClean="0">
                <a:latin typeface="+mn-ea"/>
              </a:rPr>
              <a:t>横波，</a:t>
            </a:r>
            <a:r>
              <a:rPr lang="zh-CN" altLang="en-US" sz="2400" dirty="0">
                <a:latin typeface="+mn-ea"/>
              </a:rPr>
              <a:t>散射后</a:t>
            </a:r>
            <a:r>
              <a:rPr lang="zh-CN" altLang="en-US" sz="2400" dirty="0" smtClean="0">
                <a:latin typeface="+mn-ea"/>
              </a:rPr>
              <a:t>只在</a:t>
            </a:r>
            <a:r>
              <a:rPr lang="en-US" altLang="zh-CN" sz="2400" dirty="0">
                <a:latin typeface="+mn-ea"/>
              </a:rPr>
              <a:t>x</a:t>
            </a:r>
            <a:r>
              <a:rPr lang="zh-CN" altLang="en-US" sz="2400" dirty="0">
                <a:latin typeface="+mn-ea"/>
              </a:rPr>
              <a:t>，</a:t>
            </a:r>
            <a:r>
              <a:rPr lang="en-US" altLang="zh-CN" sz="2400" dirty="0">
                <a:latin typeface="+mn-ea"/>
              </a:rPr>
              <a:t>y</a:t>
            </a:r>
            <a:r>
              <a:rPr lang="zh-CN" altLang="en-US" sz="2400" dirty="0">
                <a:latin typeface="+mn-ea"/>
              </a:rPr>
              <a:t>方向有</a:t>
            </a:r>
            <a:r>
              <a:rPr lang="zh-CN" altLang="en-US" sz="2400" dirty="0" smtClean="0">
                <a:latin typeface="+mn-ea"/>
              </a:rPr>
              <a:t>振动。</a:t>
            </a:r>
            <a:endParaRPr lang="en-US" altLang="zh-CN" sz="2400" dirty="0" smtClean="0">
              <a:latin typeface="+mn-ea"/>
            </a:endParaRPr>
          </a:p>
          <a:p>
            <a:pPr>
              <a:spcAft>
                <a:spcPts val="1200"/>
              </a:spcAft>
            </a:pPr>
            <a:r>
              <a:rPr lang="zh-CN" altLang="en-US" sz="2400" dirty="0" smtClean="0">
                <a:latin typeface="+mn-ea"/>
              </a:rPr>
              <a:t>在</a:t>
            </a:r>
            <a:r>
              <a:rPr lang="en-US" altLang="zh-CN" sz="2400" dirty="0" smtClean="0">
                <a:latin typeface="+mn-ea"/>
              </a:rPr>
              <a:t>x</a:t>
            </a:r>
            <a:r>
              <a:rPr lang="zh-CN" altLang="en-US" sz="2400" dirty="0" smtClean="0">
                <a:latin typeface="+mn-ea"/>
              </a:rPr>
              <a:t>方向观察，</a:t>
            </a:r>
            <a:r>
              <a:rPr lang="zh-CN" altLang="en-US" sz="2400" dirty="0">
                <a:latin typeface="+mn-ea"/>
              </a:rPr>
              <a:t>由于横波特性</a:t>
            </a:r>
            <a:r>
              <a:rPr lang="zh-CN" altLang="en-US" sz="2400" dirty="0" smtClean="0">
                <a:latin typeface="+mn-ea"/>
              </a:rPr>
              <a:t>，只是看到</a:t>
            </a:r>
            <a:r>
              <a:rPr lang="en-US" altLang="zh-CN" sz="2400" dirty="0" smtClean="0">
                <a:latin typeface="+mn-ea"/>
              </a:rPr>
              <a:t>y</a:t>
            </a:r>
            <a:r>
              <a:rPr lang="zh-CN" altLang="en-US" sz="2400" dirty="0">
                <a:latin typeface="+mn-ea"/>
              </a:rPr>
              <a:t>方向有</a:t>
            </a:r>
            <a:r>
              <a:rPr lang="zh-CN" altLang="en-US" sz="2400" dirty="0" smtClean="0">
                <a:latin typeface="+mn-ea"/>
              </a:rPr>
              <a:t>振动。</a:t>
            </a:r>
            <a:endParaRPr lang="en-US" altLang="zh-CN" sz="2400" dirty="0" smtClean="0">
              <a:latin typeface="+mn-ea"/>
            </a:endParaRPr>
          </a:p>
          <a:p>
            <a:pPr>
              <a:spcAft>
                <a:spcPts val="1200"/>
              </a:spcAft>
            </a:pPr>
            <a:r>
              <a:rPr lang="zh-CN" altLang="en-US" sz="2400" dirty="0">
                <a:latin typeface="+mn-ea"/>
              </a:rPr>
              <a:t>打向第二个散射体</a:t>
            </a:r>
            <a:r>
              <a:rPr lang="zh-CN" altLang="en-US" sz="2400" dirty="0" smtClean="0">
                <a:latin typeface="+mn-ea"/>
              </a:rPr>
              <a:t>，在</a:t>
            </a:r>
            <a:r>
              <a:rPr lang="en-US" altLang="zh-CN" sz="2400" dirty="0">
                <a:latin typeface="+mn-ea"/>
              </a:rPr>
              <a:t>z</a:t>
            </a:r>
            <a:r>
              <a:rPr lang="zh-CN" altLang="en-US" sz="2400" dirty="0">
                <a:latin typeface="+mn-ea"/>
              </a:rPr>
              <a:t>方向可以观察到强的</a:t>
            </a:r>
            <a:r>
              <a:rPr lang="en-US" altLang="zh-CN" sz="2400" dirty="0">
                <a:latin typeface="+mn-ea"/>
              </a:rPr>
              <a:t>X</a:t>
            </a:r>
            <a:r>
              <a:rPr lang="zh-CN" altLang="en-US" sz="2400" dirty="0">
                <a:latin typeface="+mn-ea"/>
              </a:rPr>
              <a:t>射线，而在</a:t>
            </a:r>
            <a:r>
              <a:rPr lang="en-US" altLang="zh-CN" sz="2400" dirty="0">
                <a:latin typeface="+mn-ea"/>
              </a:rPr>
              <a:t>y</a:t>
            </a:r>
            <a:r>
              <a:rPr lang="zh-CN" altLang="en-US" sz="2400" dirty="0">
                <a:latin typeface="+mn-ea"/>
              </a:rPr>
              <a:t>方向则一点也观察不</a:t>
            </a:r>
            <a:r>
              <a:rPr lang="zh-CN" altLang="en-US" sz="2400" dirty="0" smtClean="0">
                <a:latin typeface="+mn-ea"/>
              </a:rPr>
              <a:t>到。</a:t>
            </a:r>
            <a:endParaRPr lang="en-US" altLang="zh-CN" sz="2400" dirty="0" smtClean="0">
              <a:latin typeface="+mn-ea"/>
            </a:endParaRPr>
          </a:p>
          <a:p>
            <a:pPr>
              <a:spcAft>
                <a:spcPts val="1200"/>
              </a:spcAft>
            </a:pPr>
            <a:r>
              <a:rPr lang="zh-CN" altLang="en-US" sz="2400" dirty="0">
                <a:solidFill>
                  <a:srgbClr val="C00000"/>
                </a:solidFill>
                <a:latin typeface="+mn-ea"/>
              </a:rPr>
              <a:t>在物理学中，双散射技术是测量任何射线偏振特性的有效方法。巴格拉当时就是用这样一个装置显示出</a:t>
            </a:r>
            <a:r>
              <a:rPr lang="en-US" altLang="zh-CN" sz="2400" dirty="0">
                <a:solidFill>
                  <a:srgbClr val="C00000"/>
                </a:solidFill>
                <a:latin typeface="+mn-ea"/>
              </a:rPr>
              <a:t>X</a:t>
            </a:r>
            <a:r>
              <a:rPr lang="zh-CN" altLang="en-US" sz="2400" dirty="0">
                <a:solidFill>
                  <a:srgbClr val="C00000"/>
                </a:solidFill>
                <a:latin typeface="+mn-ea"/>
              </a:rPr>
              <a:t>射线的偏振，从而第一次证实了</a:t>
            </a:r>
            <a:r>
              <a:rPr lang="en-US" altLang="zh-CN" sz="2400" dirty="0">
                <a:solidFill>
                  <a:srgbClr val="C00000"/>
                </a:solidFill>
                <a:latin typeface="+mn-ea"/>
              </a:rPr>
              <a:t>X</a:t>
            </a:r>
            <a:r>
              <a:rPr lang="zh-CN" altLang="en-US" sz="2400" dirty="0">
                <a:solidFill>
                  <a:srgbClr val="C00000"/>
                </a:solidFill>
                <a:latin typeface="+mn-ea"/>
              </a:rPr>
              <a:t>射线的横波特性。</a:t>
            </a:r>
          </a:p>
          <a:p>
            <a:pPr>
              <a:spcAft>
                <a:spcPts val="1200"/>
              </a:spcAft>
            </a:pPr>
            <a:endParaRPr lang="zh-CN" altLang="en-US" sz="2400" dirty="0">
              <a:latin typeface="+mn-ea"/>
            </a:endParaRPr>
          </a:p>
        </p:txBody>
      </p:sp>
      <p:sp>
        <p:nvSpPr>
          <p:cNvPr id="3" name="标题 2"/>
          <p:cNvSpPr>
            <a:spLocks noGrp="1"/>
          </p:cNvSpPr>
          <p:nvPr>
            <p:ph type="title"/>
          </p:nvPr>
        </p:nvSpPr>
        <p:spPr/>
        <p:txBody>
          <a:bodyPr>
            <a:normAutofit/>
          </a:bodyPr>
          <a:lstStyle/>
          <a:p>
            <a:r>
              <a:rPr lang="zh-CN" altLang="en-US" sz="2800" dirty="0" smtClean="0"/>
              <a:t>双折射实验</a:t>
            </a:r>
            <a:endParaRPr lang="zh-CN" altLang="en-US" sz="2800" dirty="0"/>
          </a:p>
        </p:txBody>
      </p:sp>
    </p:spTree>
    <p:extLst>
      <p:ext uri="{BB962C8B-B14F-4D97-AF65-F5344CB8AC3E}">
        <p14:creationId xmlns:p14="http://schemas.microsoft.com/office/powerpoint/2010/main" val="2708260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138"/>
            <a:ext cx="4762872" cy="4525962"/>
          </a:xfrm>
        </p:spPr>
        <p:txBody>
          <a:bodyPr/>
          <a:lstStyle/>
          <a:p>
            <a:r>
              <a:rPr lang="zh-CN" altLang="en-US" sz="2400" dirty="0"/>
              <a:t>衍射</a:t>
            </a:r>
            <a:r>
              <a:rPr lang="zh-CN" altLang="en-US" sz="2400" dirty="0" smtClean="0"/>
              <a:t>问题的关键：狭缝的尺度。</a:t>
            </a:r>
            <a:endParaRPr lang="en-US" altLang="zh-CN" sz="2400" dirty="0" smtClean="0"/>
          </a:p>
          <a:p>
            <a:r>
              <a:rPr lang="en-US" altLang="zh-CN" sz="2400" dirty="0" smtClean="0"/>
              <a:t>X</a:t>
            </a:r>
            <a:r>
              <a:rPr lang="zh-CN" altLang="en-US" sz="2400" dirty="0" smtClean="0"/>
              <a:t>射线波长</a:t>
            </a:r>
            <a:r>
              <a:rPr lang="zh-CN" altLang="en-US" sz="2400" dirty="0"/>
              <a:t>在</a:t>
            </a:r>
            <a:r>
              <a:rPr lang="en-US" altLang="zh-CN" sz="2400" dirty="0"/>
              <a:t>Å</a:t>
            </a:r>
            <a:r>
              <a:rPr lang="zh-CN" altLang="en-US" sz="2400" dirty="0"/>
              <a:t>的量</a:t>
            </a:r>
            <a:r>
              <a:rPr lang="zh-CN" altLang="en-US" sz="2400" dirty="0" smtClean="0"/>
              <a:t>级。</a:t>
            </a:r>
            <a:endParaRPr lang="en-US" altLang="zh-CN" sz="2400" dirty="0" smtClean="0"/>
          </a:p>
          <a:p>
            <a:r>
              <a:rPr lang="zh-CN" altLang="en-US" sz="2400" dirty="0"/>
              <a:t>冯</a:t>
            </a:r>
            <a:r>
              <a:rPr lang="en-US" altLang="zh-CN" sz="2400" dirty="0"/>
              <a:t>·</a:t>
            </a:r>
            <a:r>
              <a:rPr lang="zh-CN" altLang="en-US" sz="2400" dirty="0"/>
              <a:t>劳厄首先</a:t>
            </a:r>
            <a:r>
              <a:rPr lang="zh-CN" altLang="en-US" sz="2400" dirty="0" smtClean="0"/>
              <a:t>建议</a:t>
            </a:r>
            <a:r>
              <a:rPr lang="zh-CN" altLang="en-US" sz="2400" dirty="0"/>
              <a:t>用晶体这个天然的光栅（狭缝</a:t>
            </a:r>
            <a:r>
              <a:rPr lang="zh-CN" altLang="en-US" sz="2400" dirty="0" smtClean="0"/>
              <a:t>组合</a:t>
            </a:r>
            <a:r>
              <a:rPr lang="zh-CN" altLang="en-US" sz="2400" dirty="0"/>
              <a:t>）来研究</a:t>
            </a:r>
            <a:r>
              <a:rPr lang="en-US" altLang="zh-CN" sz="2400" dirty="0"/>
              <a:t>X</a:t>
            </a:r>
            <a:r>
              <a:rPr lang="zh-CN" altLang="en-US" sz="2400" dirty="0"/>
              <a:t>射线的</a:t>
            </a:r>
            <a:r>
              <a:rPr lang="zh-CN" altLang="en-US" sz="2400" dirty="0" smtClean="0"/>
              <a:t>衍射。</a:t>
            </a:r>
            <a:endParaRPr lang="en-US" altLang="zh-CN" sz="2400" dirty="0" smtClean="0"/>
          </a:p>
          <a:p>
            <a:r>
              <a:rPr lang="zh-CN" altLang="en-US" sz="2400" dirty="0"/>
              <a:t>岩盐晶体中氯离子与钠离子的排列结构</a:t>
            </a:r>
            <a:r>
              <a:rPr lang="zh-CN" altLang="en-US" sz="2400" dirty="0" smtClean="0"/>
              <a:t>。晶格间距</a:t>
            </a:r>
            <a:r>
              <a:rPr lang="zh-CN" altLang="en-US" sz="2400" dirty="0"/>
              <a:t>正好与</a:t>
            </a:r>
            <a:r>
              <a:rPr lang="en-US" altLang="zh-CN" sz="2400" dirty="0"/>
              <a:t>X</a:t>
            </a:r>
            <a:r>
              <a:rPr lang="zh-CN" altLang="en-US" sz="2400" dirty="0"/>
              <a:t>射线的波长同数量级。</a:t>
            </a:r>
          </a:p>
        </p:txBody>
      </p:sp>
      <p:sp>
        <p:nvSpPr>
          <p:cNvPr id="3" name="标题 2"/>
          <p:cNvSpPr>
            <a:spLocks noGrp="1"/>
          </p:cNvSpPr>
          <p:nvPr>
            <p:ph type="title"/>
          </p:nvPr>
        </p:nvSpPr>
        <p:spPr/>
        <p:txBody>
          <a:bodyPr>
            <a:normAutofit/>
          </a:bodyPr>
          <a:lstStyle/>
          <a:p>
            <a:r>
              <a:rPr lang="en-US" altLang="zh-CN" sz="2800" dirty="0"/>
              <a:t>X</a:t>
            </a:r>
            <a:r>
              <a:rPr lang="zh-CN" altLang="en-US" sz="2800" dirty="0"/>
              <a:t>射线的</a:t>
            </a:r>
            <a:r>
              <a:rPr lang="zh-CN" altLang="en-US" sz="2800" dirty="0" smtClean="0"/>
              <a:t>衍射</a:t>
            </a:r>
            <a:endParaRPr lang="zh-CN" altLang="en-US" sz="2800" dirty="0"/>
          </a:p>
        </p:txBody>
      </p:sp>
      <p:pic>
        <p:nvPicPr>
          <p:cNvPr id="4" name="Picture 4" descr="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196975"/>
            <a:ext cx="33972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5682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5"/>
          <p:cNvSpPr>
            <a:spLocks noChangeArrowheads="1"/>
          </p:cNvSpPr>
          <p:nvPr/>
        </p:nvSpPr>
        <p:spPr bwMode="auto">
          <a:xfrm>
            <a:off x="539552" y="5517232"/>
            <a:ext cx="8280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从此式可知，波长</a:t>
            </a:r>
            <a:r>
              <a:rPr lang="en-US" altLang="zh-CN" dirty="0">
                <a:solidFill>
                  <a:schemeClr val="tx1"/>
                </a:solidFill>
                <a:latin typeface="Times New Roman" panose="02020603050405020304" pitchFamily="18" charset="0"/>
                <a:ea typeface="+mn-ea"/>
                <a:cs typeface="Times New Roman" panose="02020603050405020304" pitchFamily="18" charset="0"/>
              </a:rPr>
              <a:t>λ</a:t>
            </a:r>
            <a:r>
              <a:rPr lang="zh-CN" altLang="en-US" dirty="0">
                <a:solidFill>
                  <a:schemeClr val="tx1"/>
                </a:solidFill>
                <a:latin typeface="Times New Roman" panose="02020603050405020304" pitchFamily="18" charset="0"/>
                <a:ea typeface="+mn-ea"/>
                <a:cs typeface="Times New Roman" panose="02020603050405020304" pitchFamily="18" charset="0"/>
              </a:rPr>
              <a:t>必须比</a:t>
            </a:r>
            <a:r>
              <a:rPr lang="en-US" altLang="zh-CN" dirty="0">
                <a:solidFill>
                  <a:schemeClr val="tx1"/>
                </a:solidFill>
                <a:latin typeface="Times New Roman" panose="02020603050405020304" pitchFamily="18" charset="0"/>
                <a:ea typeface="+mn-ea"/>
                <a:cs typeface="Times New Roman" panose="02020603050405020304" pitchFamily="18" charset="0"/>
              </a:rPr>
              <a:t>2d</a:t>
            </a:r>
            <a:r>
              <a:rPr lang="zh-CN" altLang="en-US" dirty="0">
                <a:solidFill>
                  <a:schemeClr val="tx1"/>
                </a:solidFill>
                <a:latin typeface="Times New Roman" panose="02020603050405020304" pitchFamily="18" charset="0"/>
                <a:ea typeface="+mn-ea"/>
                <a:cs typeface="Times New Roman" panose="02020603050405020304" pitchFamily="18" charset="0"/>
              </a:rPr>
              <a:t>小，而且，对于</a:t>
            </a:r>
            <a:r>
              <a:rPr lang="en-US" altLang="zh-CN" dirty="0">
                <a:solidFill>
                  <a:schemeClr val="tx1"/>
                </a:solidFill>
                <a:latin typeface="Times New Roman" panose="02020603050405020304" pitchFamily="18" charset="0"/>
                <a:ea typeface="+mn-ea"/>
                <a:cs typeface="Times New Roman" panose="02020603050405020304" pitchFamily="18" charset="0"/>
              </a:rPr>
              <a:t>λ</a:t>
            </a:r>
            <a:r>
              <a:rPr lang="zh-CN" altLang="en-US" dirty="0">
                <a:solidFill>
                  <a:schemeClr val="tx1"/>
                </a:solidFill>
                <a:latin typeface="Times New Roman" panose="02020603050405020304" pitchFamily="18" charset="0"/>
                <a:ea typeface="+mn-ea"/>
                <a:cs typeface="Times New Roman" panose="02020603050405020304" pitchFamily="18" charset="0"/>
              </a:rPr>
              <a:t>和</a:t>
            </a:r>
            <a:r>
              <a:rPr lang="en-US" altLang="zh-CN" dirty="0">
                <a:solidFill>
                  <a:schemeClr val="tx1"/>
                </a:solidFill>
                <a:latin typeface="Times New Roman" panose="02020603050405020304" pitchFamily="18" charset="0"/>
                <a:ea typeface="+mn-ea"/>
                <a:cs typeface="Times New Roman" panose="02020603050405020304" pitchFamily="18" charset="0"/>
              </a:rPr>
              <a:t>d</a:t>
            </a:r>
            <a:r>
              <a:rPr lang="zh-CN" altLang="en-US" dirty="0">
                <a:solidFill>
                  <a:schemeClr val="tx1"/>
                </a:solidFill>
                <a:latin typeface="Times New Roman" panose="02020603050405020304" pitchFamily="18" charset="0"/>
                <a:ea typeface="+mn-ea"/>
                <a:cs typeface="Times New Roman" panose="02020603050405020304" pitchFamily="18" charset="0"/>
              </a:rPr>
              <a:t>这两个量，只要已知其一，便可知其二。</a:t>
            </a:r>
          </a:p>
        </p:txBody>
      </p:sp>
      <p:sp>
        <p:nvSpPr>
          <p:cNvPr id="33796" name="Rectangle 6"/>
          <p:cNvSpPr>
            <a:spLocks noChangeArrowheads="1"/>
          </p:cNvSpPr>
          <p:nvPr/>
        </p:nvSpPr>
        <p:spPr bwMode="auto">
          <a:xfrm>
            <a:off x="2411760" y="4976113"/>
            <a:ext cx="37544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2800" dirty="0">
                <a:latin typeface="Times New Roman" panose="02020603050405020304" pitchFamily="18" charset="0"/>
                <a:ea typeface="楷体_GB2312" pitchFamily="49" charset="-122"/>
              </a:rPr>
              <a:t>2dsin</a:t>
            </a:r>
            <a:r>
              <a:rPr lang="en-US" altLang="zh-CN" sz="2800" i="1" dirty="0">
                <a:latin typeface="Times New Roman" panose="02020603050405020304" pitchFamily="18" charset="0"/>
                <a:ea typeface="楷体_GB2312" pitchFamily="49" charset="-122"/>
              </a:rPr>
              <a:t>θ</a:t>
            </a:r>
            <a:r>
              <a:rPr lang="en-US" altLang="zh-CN" sz="2800" dirty="0">
                <a:latin typeface="Times New Roman" panose="02020603050405020304" pitchFamily="18" charset="0"/>
                <a:ea typeface="楷体_GB2312" pitchFamily="49" charset="-122"/>
              </a:rPr>
              <a:t>=</a:t>
            </a:r>
            <a:r>
              <a:rPr lang="en-US" altLang="zh-CN" sz="2800" dirty="0" err="1">
                <a:latin typeface="Times New Roman" panose="02020603050405020304" pitchFamily="18" charset="0"/>
                <a:ea typeface="楷体_GB2312" pitchFamily="49" charset="-122"/>
              </a:rPr>
              <a:t>nλ</a:t>
            </a:r>
            <a:r>
              <a:rPr lang="zh-CN" altLang="en-US" sz="2800" dirty="0">
                <a:latin typeface="Times New Roman" panose="02020603050405020304" pitchFamily="18" charset="0"/>
                <a:ea typeface="楷体_GB2312" pitchFamily="49" charset="-122"/>
              </a:rPr>
              <a:t>，</a:t>
            </a:r>
            <a:r>
              <a:rPr lang="en-US" altLang="zh-CN" sz="2800" dirty="0">
                <a:latin typeface="Times New Roman" panose="02020603050405020304" pitchFamily="18" charset="0"/>
                <a:ea typeface="楷体_GB2312" pitchFamily="49" charset="-122"/>
              </a:rPr>
              <a:t>n=1,2,….</a:t>
            </a:r>
          </a:p>
        </p:txBody>
      </p:sp>
      <p:pic>
        <p:nvPicPr>
          <p:cNvPr id="2" name="图片 1"/>
          <p:cNvPicPr>
            <a:picLocks noChangeAspect="1"/>
          </p:cNvPicPr>
          <p:nvPr/>
        </p:nvPicPr>
        <p:blipFill rotWithShape="1">
          <a:blip r:embed="rId2">
            <a:clrChange>
              <a:clrFrom>
                <a:srgbClr val="FFFFFF"/>
              </a:clrFrom>
              <a:clrTo>
                <a:srgbClr val="FFFFFF">
                  <a:alpha val="0"/>
                </a:srgbClr>
              </a:clrTo>
            </a:clrChange>
          </a:blip>
          <a:srcRect b="11861"/>
          <a:stretch/>
        </p:blipFill>
        <p:spPr>
          <a:xfrm>
            <a:off x="755576" y="116632"/>
            <a:ext cx="6603385" cy="47339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p:bldP spid="3379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539552" y="980728"/>
            <a:ext cx="820896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dirty="0" smtClean="0">
                <a:solidFill>
                  <a:schemeClr val="tx1"/>
                </a:solidFill>
                <a:latin typeface="Times New Roman" panose="02020603050405020304" pitchFamily="18" charset="0"/>
                <a:ea typeface="+mn-ea"/>
                <a:cs typeface="Times New Roman" panose="02020603050405020304" pitchFamily="18" charset="0"/>
              </a:rPr>
              <a:t>对于</a:t>
            </a:r>
            <a:r>
              <a:rPr lang="zh-CN" altLang="en-US" dirty="0">
                <a:solidFill>
                  <a:schemeClr val="tx1"/>
                </a:solidFill>
                <a:latin typeface="Times New Roman" panose="02020603050405020304" pitchFamily="18" charset="0"/>
                <a:ea typeface="+mn-ea"/>
                <a:cs typeface="Times New Roman" panose="02020603050405020304" pitchFamily="18" charset="0"/>
              </a:rPr>
              <a:t>氯化钠晶体（见图），可以从阿氏常数算出晶格常数：一克氯化钠中有的</a:t>
            </a:r>
            <a:r>
              <a:rPr lang="zh-CN" altLang="en-US" dirty="0">
                <a:solidFill>
                  <a:srgbClr val="C00000"/>
                </a:solidFill>
                <a:latin typeface="Times New Roman" panose="02020603050405020304" pitchFamily="18" charset="0"/>
                <a:ea typeface="+mn-ea"/>
                <a:cs typeface="Times New Roman" panose="02020603050405020304" pitchFamily="18" charset="0"/>
              </a:rPr>
              <a:t>分子数是</a:t>
            </a:r>
            <a:r>
              <a:rPr lang="en-US" altLang="zh-CN" dirty="0">
                <a:solidFill>
                  <a:srgbClr val="C00000"/>
                </a:solidFill>
                <a:latin typeface="Times New Roman" panose="02020603050405020304" pitchFamily="18" charset="0"/>
                <a:ea typeface="+mn-ea"/>
                <a:cs typeface="Times New Roman" panose="02020603050405020304" pitchFamily="18" charset="0"/>
              </a:rPr>
              <a:t>6×10</a:t>
            </a:r>
            <a:r>
              <a:rPr lang="en-US" altLang="zh-CN" baseline="30000" dirty="0">
                <a:solidFill>
                  <a:srgbClr val="C00000"/>
                </a:solidFill>
                <a:latin typeface="Times New Roman" panose="02020603050405020304" pitchFamily="18" charset="0"/>
                <a:ea typeface="+mn-ea"/>
                <a:cs typeface="Times New Roman" panose="02020603050405020304" pitchFamily="18" charset="0"/>
              </a:rPr>
              <a:t>23</a:t>
            </a:r>
            <a:r>
              <a:rPr lang="en-US" altLang="zh-CN" dirty="0">
                <a:solidFill>
                  <a:srgbClr val="C00000"/>
                </a:solidFill>
                <a:latin typeface="Times New Roman" panose="02020603050405020304" pitchFamily="18" charset="0"/>
                <a:ea typeface="+mn-ea"/>
                <a:cs typeface="Times New Roman" panose="02020603050405020304" pitchFamily="18" charset="0"/>
              </a:rPr>
              <a:t>/58.5</a:t>
            </a:r>
            <a:r>
              <a:rPr lang="zh-CN" altLang="en-US" dirty="0">
                <a:solidFill>
                  <a:schemeClr val="tx1"/>
                </a:solidFill>
                <a:latin typeface="Times New Roman" panose="02020603050405020304" pitchFamily="18" charset="0"/>
                <a:ea typeface="+mn-ea"/>
                <a:cs typeface="Times New Roman" panose="02020603050405020304" pitchFamily="18" charset="0"/>
              </a:rPr>
              <a:t>个，氯化钠的</a:t>
            </a:r>
            <a:r>
              <a:rPr lang="zh-CN" altLang="en-US" dirty="0">
                <a:solidFill>
                  <a:srgbClr val="C00000"/>
                </a:solidFill>
                <a:latin typeface="Times New Roman" panose="02020603050405020304" pitchFamily="18" charset="0"/>
                <a:ea typeface="+mn-ea"/>
                <a:cs typeface="Times New Roman" panose="02020603050405020304" pitchFamily="18" charset="0"/>
              </a:rPr>
              <a:t>密度是</a:t>
            </a:r>
            <a:r>
              <a:rPr lang="en-US" altLang="zh-CN" dirty="0">
                <a:solidFill>
                  <a:srgbClr val="C00000"/>
                </a:solidFill>
                <a:latin typeface="Times New Roman" panose="02020603050405020304" pitchFamily="18" charset="0"/>
                <a:ea typeface="+mn-ea"/>
                <a:cs typeface="Times New Roman" panose="02020603050405020304" pitchFamily="18" charset="0"/>
              </a:rPr>
              <a:t>2.163g/cm</a:t>
            </a:r>
            <a:r>
              <a:rPr lang="en-US" altLang="zh-CN" baseline="30000" dirty="0">
                <a:solidFill>
                  <a:srgbClr val="C00000"/>
                </a:solidFill>
                <a:latin typeface="Times New Roman" panose="02020603050405020304" pitchFamily="18" charset="0"/>
                <a:ea typeface="+mn-ea"/>
                <a:cs typeface="Times New Roman" panose="02020603050405020304" pitchFamily="18" charset="0"/>
              </a:rPr>
              <a:t>3</a:t>
            </a:r>
            <a:r>
              <a:rPr lang="zh-CN" altLang="en-US" dirty="0">
                <a:solidFill>
                  <a:schemeClr val="tx1"/>
                </a:solidFill>
                <a:latin typeface="Times New Roman" panose="02020603050405020304" pitchFamily="18" charset="0"/>
                <a:ea typeface="+mn-ea"/>
                <a:cs typeface="Times New Roman" panose="02020603050405020304" pitchFamily="18" charset="0"/>
              </a:rPr>
              <a:t>，由此可知，</a:t>
            </a:r>
            <a:r>
              <a:rPr lang="en-US" altLang="zh-CN" dirty="0">
                <a:solidFill>
                  <a:schemeClr val="tx1"/>
                </a:solidFill>
                <a:latin typeface="Times New Roman" panose="02020603050405020304" pitchFamily="18" charset="0"/>
                <a:ea typeface="+mn-ea"/>
                <a:cs typeface="Times New Roman" panose="02020603050405020304" pitchFamily="18" charset="0"/>
              </a:rPr>
              <a:t>1cm</a:t>
            </a:r>
            <a:r>
              <a:rPr lang="en-US" altLang="zh-CN" baseline="30000" dirty="0">
                <a:solidFill>
                  <a:schemeClr val="tx1"/>
                </a:solidFill>
                <a:latin typeface="Times New Roman" panose="02020603050405020304" pitchFamily="18" charset="0"/>
                <a:ea typeface="+mn-ea"/>
                <a:cs typeface="Times New Roman" panose="02020603050405020304" pitchFamily="18" charset="0"/>
              </a:rPr>
              <a:t>3</a:t>
            </a:r>
            <a:r>
              <a:rPr lang="zh-CN" altLang="en-US" dirty="0">
                <a:solidFill>
                  <a:schemeClr val="tx1"/>
                </a:solidFill>
                <a:latin typeface="Times New Roman" panose="02020603050405020304" pitchFamily="18" charset="0"/>
                <a:ea typeface="+mn-ea"/>
                <a:cs typeface="Times New Roman" panose="02020603050405020304" pitchFamily="18" charset="0"/>
              </a:rPr>
              <a:t>的氯化钠中有的分子数是</a:t>
            </a:r>
            <a:r>
              <a:rPr lang="en-US" altLang="zh-CN" dirty="0">
                <a:solidFill>
                  <a:schemeClr val="tx1"/>
                </a:solidFill>
                <a:latin typeface="Times New Roman" panose="02020603050405020304" pitchFamily="18" charset="0"/>
                <a:ea typeface="+mn-ea"/>
                <a:cs typeface="Times New Roman" panose="02020603050405020304" pitchFamily="18" charset="0"/>
              </a:rPr>
              <a:t>6×10</a:t>
            </a:r>
            <a:r>
              <a:rPr lang="en-US" altLang="zh-CN" baseline="30000" dirty="0">
                <a:solidFill>
                  <a:schemeClr val="tx1"/>
                </a:solidFill>
                <a:latin typeface="Times New Roman" panose="02020603050405020304" pitchFamily="18" charset="0"/>
                <a:ea typeface="+mn-ea"/>
                <a:cs typeface="Times New Roman" panose="02020603050405020304" pitchFamily="18" charset="0"/>
              </a:rPr>
              <a:t>23</a:t>
            </a:r>
            <a:r>
              <a:rPr lang="en-US" altLang="zh-CN" dirty="0">
                <a:solidFill>
                  <a:schemeClr val="tx1"/>
                </a:solidFill>
                <a:latin typeface="Times New Roman" panose="02020603050405020304" pitchFamily="18" charset="0"/>
                <a:ea typeface="+mn-ea"/>
                <a:cs typeface="Times New Roman" panose="02020603050405020304" pitchFamily="18" charset="0"/>
              </a:rPr>
              <a:t>×2.163/58.5</a:t>
            </a:r>
            <a:r>
              <a:rPr lang="zh-CN" altLang="en-US" dirty="0">
                <a:solidFill>
                  <a:schemeClr val="tx1"/>
                </a:solidFill>
                <a:latin typeface="Times New Roman" panose="02020603050405020304" pitchFamily="18" charset="0"/>
                <a:ea typeface="+mn-ea"/>
                <a:cs typeface="Times New Roman" panose="02020603050405020304" pitchFamily="18" charset="0"/>
              </a:rPr>
              <a:t>个，一个氯化钠分子由两个原子组成，故共有</a:t>
            </a:r>
            <a:r>
              <a:rPr lang="en-US" altLang="zh-CN" dirty="0">
                <a:solidFill>
                  <a:schemeClr val="tx1"/>
                </a:solidFill>
                <a:latin typeface="Times New Roman" panose="02020603050405020304" pitchFamily="18" charset="0"/>
                <a:ea typeface="+mn-ea"/>
                <a:cs typeface="Times New Roman" panose="02020603050405020304" pitchFamily="18" charset="0"/>
              </a:rPr>
              <a:t>2×6×10</a:t>
            </a:r>
            <a:r>
              <a:rPr lang="en-US" altLang="zh-CN" baseline="30000" dirty="0">
                <a:solidFill>
                  <a:schemeClr val="tx1"/>
                </a:solidFill>
                <a:latin typeface="Times New Roman" panose="02020603050405020304" pitchFamily="18" charset="0"/>
                <a:ea typeface="+mn-ea"/>
                <a:cs typeface="Times New Roman" panose="02020603050405020304" pitchFamily="18" charset="0"/>
              </a:rPr>
              <a:t>23</a:t>
            </a:r>
            <a:r>
              <a:rPr lang="en-US" altLang="zh-CN" dirty="0">
                <a:solidFill>
                  <a:schemeClr val="tx1"/>
                </a:solidFill>
                <a:latin typeface="Times New Roman" panose="02020603050405020304" pitchFamily="18" charset="0"/>
                <a:ea typeface="+mn-ea"/>
                <a:cs typeface="Times New Roman" panose="02020603050405020304" pitchFamily="18" charset="0"/>
              </a:rPr>
              <a:t>×2.163/58.5</a:t>
            </a:r>
            <a:r>
              <a:rPr lang="zh-CN" altLang="en-US" dirty="0">
                <a:solidFill>
                  <a:schemeClr val="tx1"/>
                </a:solidFill>
                <a:latin typeface="Times New Roman" panose="02020603050405020304" pitchFamily="18" charset="0"/>
                <a:ea typeface="+mn-ea"/>
                <a:cs typeface="Times New Roman" panose="02020603050405020304" pitchFamily="18" charset="0"/>
              </a:rPr>
              <a:t>个原子。假定两原子间距为</a:t>
            </a:r>
            <a:r>
              <a:rPr lang="en-US" altLang="zh-CN" dirty="0">
                <a:solidFill>
                  <a:schemeClr val="tx1"/>
                </a:solidFill>
                <a:latin typeface="Times New Roman" panose="02020603050405020304" pitchFamily="18" charset="0"/>
                <a:ea typeface="+mn-ea"/>
                <a:cs typeface="Times New Roman" panose="02020603050405020304" pitchFamily="18" charset="0"/>
              </a:rPr>
              <a:t>d</a:t>
            </a:r>
            <a:r>
              <a:rPr lang="zh-CN" altLang="en-US" dirty="0">
                <a:solidFill>
                  <a:schemeClr val="tx1"/>
                </a:solidFill>
                <a:latin typeface="Times New Roman" panose="02020603050405020304" pitchFamily="18" charset="0"/>
                <a:ea typeface="+mn-ea"/>
                <a:cs typeface="Times New Roman" panose="02020603050405020304" pitchFamily="18" charset="0"/>
              </a:rPr>
              <a:t>，则</a:t>
            </a:r>
            <a:r>
              <a:rPr lang="en-US" altLang="zh-CN" dirty="0">
                <a:solidFill>
                  <a:schemeClr val="tx1"/>
                </a:solidFill>
                <a:latin typeface="Times New Roman" panose="02020603050405020304" pitchFamily="18" charset="0"/>
                <a:ea typeface="+mn-ea"/>
                <a:cs typeface="Times New Roman" panose="02020603050405020304" pitchFamily="18" charset="0"/>
              </a:rPr>
              <a:t>1cm</a:t>
            </a:r>
            <a:r>
              <a:rPr lang="zh-CN" altLang="en-US" dirty="0">
                <a:solidFill>
                  <a:schemeClr val="tx1"/>
                </a:solidFill>
                <a:latin typeface="Times New Roman" panose="02020603050405020304" pitchFamily="18" charset="0"/>
                <a:ea typeface="+mn-ea"/>
                <a:cs typeface="Times New Roman" panose="02020603050405020304" pitchFamily="18" charset="0"/>
              </a:rPr>
              <a:t>线段上有</a:t>
            </a:r>
            <a:r>
              <a:rPr lang="en-US" altLang="zh-CN" dirty="0">
                <a:solidFill>
                  <a:schemeClr val="tx1"/>
                </a:solidFill>
                <a:latin typeface="Times New Roman" panose="02020603050405020304" pitchFamily="18" charset="0"/>
                <a:ea typeface="+mn-ea"/>
                <a:cs typeface="Times New Roman" panose="02020603050405020304" pitchFamily="18" charset="0"/>
              </a:rPr>
              <a:t>1/d</a:t>
            </a:r>
            <a:r>
              <a:rPr lang="zh-CN" altLang="en-US" dirty="0">
                <a:solidFill>
                  <a:schemeClr val="tx1"/>
                </a:solidFill>
                <a:latin typeface="Times New Roman" panose="02020603050405020304" pitchFamily="18" charset="0"/>
                <a:ea typeface="+mn-ea"/>
                <a:cs typeface="Times New Roman" panose="02020603050405020304" pitchFamily="18" charset="0"/>
              </a:rPr>
              <a:t>个原子，</a:t>
            </a:r>
            <a:r>
              <a:rPr lang="en-US" altLang="zh-CN" dirty="0">
                <a:solidFill>
                  <a:schemeClr val="tx1"/>
                </a:solidFill>
                <a:latin typeface="Times New Roman" panose="02020603050405020304" pitchFamily="18" charset="0"/>
                <a:ea typeface="+mn-ea"/>
                <a:cs typeface="Times New Roman" panose="02020603050405020304" pitchFamily="18" charset="0"/>
              </a:rPr>
              <a:t>1cm</a:t>
            </a:r>
            <a:r>
              <a:rPr lang="en-US" altLang="zh-CN" baseline="30000" dirty="0">
                <a:solidFill>
                  <a:schemeClr val="tx1"/>
                </a:solidFill>
                <a:latin typeface="Times New Roman" panose="02020603050405020304" pitchFamily="18" charset="0"/>
                <a:ea typeface="+mn-ea"/>
                <a:cs typeface="Times New Roman" panose="02020603050405020304" pitchFamily="18" charset="0"/>
              </a:rPr>
              <a:t>3</a:t>
            </a:r>
            <a:r>
              <a:rPr lang="zh-CN" altLang="en-US" dirty="0">
                <a:solidFill>
                  <a:schemeClr val="tx1"/>
                </a:solidFill>
                <a:latin typeface="Times New Roman" panose="02020603050405020304" pitchFamily="18" charset="0"/>
                <a:ea typeface="+mn-ea"/>
                <a:cs typeface="Times New Roman" panose="02020603050405020304" pitchFamily="18" charset="0"/>
              </a:rPr>
              <a:t>体积内有（</a:t>
            </a:r>
            <a:r>
              <a:rPr lang="en-US" altLang="zh-CN" dirty="0">
                <a:solidFill>
                  <a:schemeClr val="tx1"/>
                </a:solidFill>
                <a:latin typeface="Times New Roman" panose="02020603050405020304" pitchFamily="18" charset="0"/>
                <a:ea typeface="+mn-ea"/>
                <a:cs typeface="Times New Roman" panose="02020603050405020304" pitchFamily="18" charset="0"/>
              </a:rPr>
              <a:t>1/d</a:t>
            </a:r>
            <a:r>
              <a:rPr lang="zh-CN" altLang="en-US" dirty="0">
                <a:solidFill>
                  <a:schemeClr val="tx1"/>
                </a:solidFill>
                <a:latin typeface="Times New Roman" panose="02020603050405020304" pitchFamily="18" charset="0"/>
                <a:ea typeface="+mn-ea"/>
                <a:cs typeface="Times New Roman" panose="02020603050405020304" pitchFamily="18" charset="0"/>
              </a:rPr>
              <a:t>）</a:t>
            </a:r>
            <a:r>
              <a:rPr lang="en-US" altLang="zh-CN" baseline="30000" dirty="0">
                <a:solidFill>
                  <a:schemeClr val="tx1"/>
                </a:solidFill>
                <a:latin typeface="Times New Roman" panose="02020603050405020304" pitchFamily="18" charset="0"/>
                <a:ea typeface="+mn-ea"/>
                <a:cs typeface="Times New Roman" panose="02020603050405020304" pitchFamily="18" charset="0"/>
              </a:rPr>
              <a:t>3</a:t>
            </a:r>
            <a:r>
              <a:rPr lang="zh-CN" altLang="en-US" dirty="0">
                <a:solidFill>
                  <a:schemeClr val="tx1"/>
                </a:solidFill>
                <a:latin typeface="Times New Roman" panose="02020603050405020304" pitchFamily="18" charset="0"/>
                <a:ea typeface="+mn-ea"/>
                <a:cs typeface="Times New Roman" panose="02020603050405020304" pitchFamily="18" charset="0"/>
              </a:rPr>
              <a:t>个，因此，</a:t>
            </a:r>
          </a:p>
          <a:p>
            <a:pPr algn="just">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               </a:t>
            </a:r>
            <a:r>
              <a:rPr lang="zh-CN" altLang="en-US" dirty="0">
                <a:solidFill>
                  <a:schemeClr val="hlink"/>
                </a:solidFill>
                <a:latin typeface="Times New Roman" panose="02020603050405020304" pitchFamily="18" charset="0"/>
                <a:ea typeface="+mn-ea"/>
                <a:cs typeface="Times New Roman" panose="02020603050405020304" pitchFamily="18" charset="0"/>
              </a:rPr>
              <a:t>（</a:t>
            </a:r>
            <a:r>
              <a:rPr lang="en-US" altLang="zh-CN" dirty="0">
                <a:solidFill>
                  <a:schemeClr val="hlink"/>
                </a:solidFill>
                <a:latin typeface="Times New Roman" panose="02020603050405020304" pitchFamily="18" charset="0"/>
                <a:ea typeface="+mn-ea"/>
                <a:cs typeface="Times New Roman" panose="02020603050405020304" pitchFamily="18" charset="0"/>
              </a:rPr>
              <a:t>1/d</a:t>
            </a:r>
            <a:r>
              <a:rPr lang="zh-CN" altLang="en-US" dirty="0">
                <a:solidFill>
                  <a:schemeClr val="hlink"/>
                </a:solidFill>
                <a:latin typeface="Times New Roman" panose="02020603050405020304" pitchFamily="18" charset="0"/>
                <a:ea typeface="+mn-ea"/>
                <a:cs typeface="Times New Roman" panose="02020603050405020304" pitchFamily="18" charset="0"/>
              </a:rPr>
              <a:t>）</a:t>
            </a:r>
            <a:r>
              <a:rPr lang="en-US" altLang="zh-CN" baseline="30000" dirty="0">
                <a:solidFill>
                  <a:schemeClr val="hlink"/>
                </a:solidFill>
                <a:latin typeface="Times New Roman" panose="02020603050405020304" pitchFamily="18" charset="0"/>
                <a:ea typeface="+mn-ea"/>
                <a:cs typeface="Times New Roman" panose="02020603050405020304" pitchFamily="18" charset="0"/>
              </a:rPr>
              <a:t>3</a:t>
            </a:r>
            <a:r>
              <a:rPr lang="en-US" altLang="zh-CN" dirty="0">
                <a:solidFill>
                  <a:schemeClr val="hlink"/>
                </a:solidFill>
                <a:latin typeface="Times New Roman" panose="02020603050405020304" pitchFamily="18" charset="0"/>
                <a:ea typeface="+mn-ea"/>
                <a:cs typeface="Times New Roman" panose="02020603050405020304" pitchFamily="18" charset="0"/>
              </a:rPr>
              <a:t>=2×6×10</a:t>
            </a:r>
            <a:r>
              <a:rPr lang="en-US" altLang="zh-CN" baseline="30000" dirty="0">
                <a:solidFill>
                  <a:schemeClr val="hlink"/>
                </a:solidFill>
                <a:latin typeface="Times New Roman" panose="02020603050405020304" pitchFamily="18" charset="0"/>
                <a:ea typeface="+mn-ea"/>
                <a:cs typeface="Times New Roman" panose="02020603050405020304" pitchFamily="18" charset="0"/>
              </a:rPr>
              <a:t>23</a:t>
            </a:r>
            <a:r>
              <a:rPr lang="en-US" altLang="zh-CN" dirty="0">
                <a:solidFill>
                  <a:schemeClr val="hlink"/>
                </a:solidFill>
                <a:latin typeface="Times New Roman" panose="02020603050405020304" pitchFamily="18" charset="0"/>
                <a:ea typeface="+mn-ea"/>
                <a:cs typeface="Times New Roman" panose="02020603050405020304" pitchFamily="18" charset="0"/>
              </a:rPr>
              <a:t>×2.163/58.5</a:t>
            </a:r>
          </a:p>
          <a:p>
            <a:pPr algn="just">
              <a:spcBef>
                <a:spcPct val="0"/>
              </a:spcBef>
              <a:buClrTx/>
              <a:buFontTx/>
              <a:buNone/>
            </a:pPr>
            <a:r>
              <a:rPr lang="zh-CN" altLang="en-US" dirty="0" smtClean="0">
                <a:solidFill>
                  <a:schemeClr val="tx1"/>
                </a:solidFill>
                <a:latin typeface="Times New Roman" panose="02020603050405020304" pitchFamily="18" charset="0"/>
                <a:ea typeface="+mn-ea"/>
                <a:cs typeface="Times New Roman" panose="02020603050405020304" pitchFamily="18" charset="0"/>
              </a:rPr>
              <a:t>依</a:t>
            </a:r>
            <a:r>
              <a:rPr lang="zh-CN" altLang="en-US" dirty="0">
                <a:solidFill>
                  <a:schemeClr val="tx1"/>
                </a:solidFill>
                <a:latin typeface="Times New Roman" panose="02020603050405020304" pitchFamily="18" charset="0"/>
                <a:ea typeface="+mn-ea"/>
                <a:cs typeface="Times New Roman" panose="02020603050405020304" pitchFamily="18" charset="0"/>
              </a:rPr>
              <a:t>此可算得氯化钠晶体的晶格间距</a:t>
            </a:r>
            <a:r>
              <a:rPr lang="en-US" altLang="zh-CN" dirty="0">
                <a:solidFill>
                  <a:schemeClr val="tx1"/>
                </a:solidFill>
                <a:latin typeface="Times New Roman" panose="02020603050405020304" pitchFamily="18" charset="0"/>
                <a:ea typeface="+mn-ea"/>
                <a:cs typeface="Times New Roman" panose="02020603050405020304" pitchFamily="18" charset="0"/>
              </a:rPr>
              <a:t>d=2.82Å</a:t>
            </a:r>
            <a:r>
              <a:rPr lang="zh-CN" altLang="en-US" dirty="0">
                <a:solidFill>
                  <a:schemeClr val="tx1"/>
                </a:solidFill>
                <a:latin typeface="Times New Roman" panose="02020603050405020304" pitchFamily="18" charset="0"/>
                <a:ea typeface="+mn-ea"/>
                <a:cs typeface="Times New Roman" panose="02020603050405020304" pitchFamily="18" charset="0"/>
              </a:rPr>
              <a:t>。有了</a:t>
            </a:r>
            <a:r>
              <a:rPr lang="zh-CN" altLang="en-US" dirty="0">
                <a:solidFill>
                  <a:srgbClr val="0070C0"/>
                </a:solidFill>
                <a:latin typeface="Times New Roman" panose="02020603050405020304" pitchFamily="18" charset="0"/>
                <a:ea typeface="+mn-ea"/>
                <a:cs typeface="Times New Roman" panose="02020603050405020304" pitchFamily="18" charset="0"/>
              </a:rPr>
              <a:t>已知</a:t>
            </a:r>
            <a:r>
              <a:rPr lang="en-US" altLang="zh-CN" dirty="0">
                <a:solidFill>
                  <a:srgbClr val="0070C0"/>
                </a:solidFill>
                <a:latin typeface="Times New Roman" panose="02020603050405020304" pitchFamily="18" charset="0"/>
                <a:ea typeface="+mn-ea"/>
                <a:cs typeface="Times New Roman" panose="02020603050405020304" pitchFamily="18" charset="0"/>
              </a:rPr>
              <a:t>d</a:t>
            </a:r>
            <a:r>
              <a:rPr lang="zh-CN" altLang="en-US" dirty="0">
                <a:solidFill>
                  <a:schemeClr val="tx1"/>
                </a:solidFill>
                <a:latin typeface="Times New Roman" panose="02020603050405020304" pitchFamily="18" charset="0"/>
                <a:ea typeface="+mn-ea"/>
                <a:cs typeface="Times New Roman" panose="02020603050405020304" pitchFamily="18" charset="0"/>
              </a:rPr>
              <a:t>的标准晶体，就可由衍射实验确定出入射</a:t>
            </a:r>
            <a:r>
              <a:rPr lang="en-US" altLang="zh-CN" dirty="0">
                <a:solidFill>
                  <a:schemeClr val="tx1"/>
                </a:solidFill>
                <a:latin typeface="Times New Roman" panose="02020603050405020304" pitchFamily="18" charset="0"/>
                <a:ea typeface="+mn-ea"/>
                <a:cs typeface="Times New Roman" panose="02020603050405020304" pitchFamily="18" charset="0"/>
              </a:rPr>
              <a:t>X</a:t>
            </a:r>
            <a:r>
              <a:rPr lang="zh-CN" altLang="en-US" dirty="0">
                <a:solidFill>
                  <a:schemeClr val="tx1"/>
                </a:solidFill>
                <a:latin typeface="Times New Roman" panose="02020603050405020304" pitchFamily="18" charset="0"/>
                <a:ea typeface="+mn-ea"/>
                <a:cs typeface="Times New Roman" panose="02020603050405020304" pitchFamily="18" charset="0"/>
              </a:rPr>
              <a:t>射线的</a:t>
            </a:r>
            <a:r>
              <a:rPr lang="zh-CN" altLang="en-US" dirty="0">
                <a:solidFill>
                  <a:srgbClr val="0070C0"/>
                </a:solidFill>
                <a:latin typeface="Times New Roman" panose="02020603050405020304" pitchFamily="18" charset="0"/>
                <a:ea typeface="+mn-ea"/>
                <a:cs typeface="Times New Roman" panose="02020603050405020304" pitchFamily="18" charset="0"/>
              </a:rPr>
              <a:t>波长</a:t>
            </a:r>
            <a:r>
              <a:rPr lang="en-US" altLang="zh-CN" dirty="0">
                <a:solidFill>
                  <a:srgbClr val="0070C0"/>
                </a:solidFill>
                <a:latin typeface="Times New Roman" panose="02020603050405020304" pitchFamily="18" charset="0"/>
                <a:ea typeface="+mn-ea"/>
                <a:cs typeface="Times New Roman" panose="02020603050405020304" pitchFamily="18" charset="0"/>
              </a:rPr>
              <a:t>λ</a:t>
            </a:r>
            <a:r>
              <a:rPr lang="zh-CN" altLang="en-US" dirty="0">
                <a:solidFill>
                  <a:schemeClr val="tx1"/>
                </a:solidFill>
                <a:latin typeface="Times New Roman" panose="02020603050405020304" pitchFamily="18" charset="0"/>
                <a:ea typeface="+mn-ea"/>
                <a:cs typeface="Times New Roman" panose="02020603050405020304" pitchFamily="18" charset="0"/>
              </a:rPr>
              <a:t>；反之，假如从衍射实验中</a:t>
            </a:r>
            <a:r>
              <a:rPr lang="zh-CN" altLang="en-US" dirty="0">
                <a:solidFill>
                  <a:srgbClr val="7030A0"/>
                </a:solidFill>
                <a:latin typeface="Times New Roman" panose="02020603050405020304" pitchFamily="18" charset="0"/>
                <a:ea typeface="+mn-ea"/>
                <a:cs typeface="Times New Roman" panose="02020603050405020304" pitchFamily="18" charset="0"/>
              </a:rPr>
              <a:t>测定了</a:t>
            </a:r>
            <a:r>
              <a:rPr lang="en-US" altLang="zh-CN" dirty="0">
                <a:solidFill>
                  <a:srgbClr val="7030A0"/>
                </a:solidFill>
                <a:latin typeface="Times New Roman" panose="02020603050405020304" pitchFamily="18" charset="0"/>
                <a:ea typeface="+mn-ea"/>
                <a:cs typeface="Times New Roman" panose="02020603050405020304" pitchFamily="18" charset="0"/>
              </a:rPr>
              <a:t>d</a:t>
            </a:r>
            <a:r>
              <a:rPr lang="zh-CN" altLang="en-US" dirty="0">
                <a:solidFill>
                  <a:schemeClr val="tx1"/>
                </a:solidFill>
                <a:latin typeface="Times New Roman" panose="02020603050405020304" pitchFamily="18" charset="0"/>
                <a:ea typeface="+mn-ea"/>
                <a:cs typeface="Times New Roman" panose="02020603050405020304" pitchFamily="18" charset="0"/>
              </a:rPr>
              <a:t>，那末从上面那类立方晶体的计算中，可求出</a:t>
            </a:r>
            <a:r>
              <a:rPr lang="zh-CN" altLang="en-US" dirty="0">
                <a:solidFill>
                  <a:srgbClr val="7030A0"/>
                </a:solidFill>
                <a:latin typeface="Times New Roman" panose="02020603050405020304" pitchFamily="18" charset="0"/>
                <a:ea typeface="+mn-ea"/>
                <a:cs typeface="Times New Roman" panose="02020603050405020304" pitchFamily="18" charset="0"/>
              </a:rPr>
              <a:t>阿伏伽德罗常数</a:t>
            </a:r>
            <a:r>
              <a:rPr lang="en-US" altLang="zh-CN" dirty="0">
                <a:solidFill>
                  <a:srgbClr val="7030A0"/>
                </a:solidFill>
                <a:latin typeface="Times New Roman" panose="02020603050405020304" pitchFamily="18" charset="0"/>
                <a:ea typeface="+mn-ea"/>
                <a:cs typeface="Times New Roman" panose="02020603050405020304" pitchFamily="18" charset="0"/>
              </a:rPr>
              <a:t>N</a:t>
            </a:r>
            <a:r>
              <a:rPr lang="en-US" altLang="zh-CN" baseline="-30000" dirty="0">
                <a:solidFill>
                  <a:srgbClr val="7030A0"/>
                </a:solidFill>
                <a:latin typeface="Times New Roman" panose="02020603050405020304" pitchFamily="18" charset="0"/>
                <a:ea typeface="+mn-ea"/>
                <a:cs typeface="Times New Roman" panose="02020603050405020304" pitchFamily="18" charset="0"/>
              </a:rPr>
              <a:t>0</a:t>
            </a:r>
            <a:r>
              <a:rPr lang="zh-CN" altLang="en-US" dirty="0">
                <a:solidFill>
                  <a:schemeClr val="tx1"/>
                </a:solidFill>
                <a:latin typeface="Times New Roman" panose="02020603050405020304" pitchFamily="18" charset="0"/>
                <a:ea typeface="+mn-ea"/>
                <a:cs typeface="Times New Roman" panose="02020603050405020304" pitchFamily="18" charset="0"/>
              </a:rPr>
              <a:t>。这是实验测定阿氏常数的方法之一。</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3" descr="D:\Physics\F2_01_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422817"/>
            <a:ext cx="6840674" cy="201622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2324370" y="2579166"/>
            <a:ext cx="2585310" cy="3139888"/>
          </a:xfrm>
          <a:prstGeom prst="rect">
            <a:avLst/>
          </a:prstGeom>
        </p:spPr>
      </p:pic>
      <p:sp>
        <p:nvSpPr>
          <p:cNvPr id="6" name="文本框 5"/>
          <p:cNvSpPr txBox="1"/>
          <p:nvPr/>
        </p:nvSpPr>
        <p:spPr>
          <a:xfrm>
            <a:off x="2700687" y="5366293"/>
            <a:ext cx="1465466" cy="523220"/>
          </a:xfrm>
          <a:prstGeom prst="rect">
            <a:avLst/>
          </a:prstGeom>
          <a:noFill/>
        </p:spPr>
        <p:txBody>
          <a:bodyPr wrap="none" rtlCol="0">
            <a:spAutoFit/>
          </a:bodyPr>
          <a:lstStyle/>
          <a:p>
            <a:r>
              <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Unicode MS" panose="020B0604020202020204" pitchFamily="34" charset="-122"/>
                <a:ea typeface="Arial Unicode MS" panose="020B0604020202020204" pitchFamily="34" charset="-122"/>
                <a:cs typeface="Arial Unicode MS" panose="020B0604020202020204" pitchFamily="34" charset="-122"/>
              </a:rPr>
              <a:t>electron</a:t>
            </a:r>
            <a:endParaRPr lang="zh-CN"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7" name="图片 6"/>
          <p:cNvPicPr>
            <a:picLocks noChangeAspect="1"/>
          </p:cNvPicPr>
          <p:nvPr/>
        </p:nvPicPr>
        <p:blipFill>
          <a:blip r:embed="rId4"/>
          <a:stretch>
            <a:fillRect/>
          </a:stretch>
        </p:blipFill>
        <p:spPr>
          <a:xfrm>
            <a:off x="6776850" y="2634281"/>
            <a:ext cx="1354548" cy="2103783"/>
          </a:xfrm>
          <a:prstGeom prst="rect">
            <a:avLst/>
          </a:prstGeom>
        </p:spPr>
      </p:pic>
      <p:sp>
        <p:nvSpPr>
          <p:cNvPr id="8" name="矩形 7"/>
          <p:cNvSpPr/>
          <p:nvPr/>
        </p:nvSpPr>
        <p:spPr>
          <a:xfrm>
            <a:off x="5975648" y="4698232"/>
            <a:ext cx="3168352" cy="830997"/>
          </a:xfrm>
          <a:prstGeom prst="rect">
            <a:avLst/>
          </a:prstGeom>
        </p:spPr>
        <p:txBody>
          <a:bodyPr wrap="square">
            <a:spAutoFit/>
          </a:bodyPr>
          <a:lstStyle/>
          <a:p>
            <a:pPr algn="ctr"/>
            <a:r>
              <a:rPr lang="en-US" altLang="zh-CN" b="1" dirty="0" smtClean="0">
                <a:solidFill>
                  <a:srgbClr val="252525"/>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Wilhelm </a:t>
            </a:r>
            <a:r>
              <a:rPr lang="en-US" altLang="zh-CN" b="1" dirty="0" err="1" smtClean="0">
                <a:solidFill>
                  <a:srgbClr val="252525"/>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Röntgen</a:t>
            </a:r>
            <a:endParaRPr lang="en-US" altLang="zh-CN" b="1" dirty="0" smtClean="0">
              <a:solidFill>
                <a:srgbClr val="252525"/>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a:p>
            <a:pPr algn="ctr"/>
            <a:r>
              <a:rPr lang="zh-CN" altLang="en-US" b="1" dirty="0" smtClean="0">
                <a:solidFill>
                  <a:srgbClr val="252525"/>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lang="en-US" altLang="zh-CN" b="1" dirty="0" smtClean="0">
                <a:solidFill>
                  <a:srgbClr val="252525"/>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1845-1923</a:t>
            </a:r>
            <a:r>
              <a:rPr lang="zh-CN" altLang="en-US" b="1" dirty="0" smtClean="0">
                <a:solidFill>
                  <a:srgbClr val="252525"/>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endParaRPr lang="en-US" altLang="zh-CN" b="1" dirty="0" smtClean="0">
              <a:solidFill>
                <a:srgbClr val="252525"/>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9" name="文本框 8"/>
          <p:cNvSpPr txBox="1"/>
          <p:nvPr/>
        </p:nvSpPr>
        <p:spPr>
          <a:xfrm>
            <a:off x="7153167" y="5456388"/>
            <a:ext cx="920445" cy="461665"/>
          </a:xfrm>
          <a:prstGeom prst="rect">
            <a:avLst/>
          </a:prstGeom>
          <a:noFill/>
        </p:spPr>
        <p:txBody>
          <a:bodyPr wrap="none" rtlCol="0">
            <a:spAutoFit/>
          </a:bodyPr>
          <a:lstStyle/>
          <a:p>
            <a:r>
              <a:rPr lang="en-US" altLang="zh-CN"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Unicode MS" panose="020B0604020202020204" pitchFamily="34" charset="-122"/>
                <a:ea typeface="Arial Unicode MS" panose="020B0604020202020204" pitchFamily="34" charset="-122"/>
                <a:cs typeface="Arial Unicode MS" panose="020B0604020202020204" pitchFamily="34" charset="-122"/>
              </a:rPr>
              <a:t>X-ray</a:t>
            </a:r>
            <a:endParaRPr lang="zh-CN" alt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0" name="Picture 2" descr="D:\T2\007.JPG"/>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143060" y="422817"/>
            <a:ext cx="1829399" cy="452596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80883" y="5135460"/>
            <a:ext cx="2042845" cy="830997"/>
          </a:xfrm>
          <a:prstGeom prst="rect">
            <a:avLst/>
          </a:prstGeom>
        </p:spPr>
        <p:txBody>
          <a:bodyPr wrap="square">
            <a:spAutoFit/>
          </a:bodyPr>
          <a:lstStyle/>
          <a:p>
            <a:r>
              <a:rPr lang="en-US" altLang="zh-CN" b="1" dirty="0">
                <a:solidFill>
                  <a:srgbClr val="090807"/>
                </a:solidFill>
                <a:latin typeface="Times New Roman" panose="02020603050405020304" pitchFamily="18" charset="0"/>
              </a:rPr>
              <a:t>Sir William Crookes</a:t>
            </a:r>
            <a:endParaRPr lang="zh-CN" altLang="en-US" dirty="0"/>
          </a:p>
        </p:txBody>
      </p:sp>
    </p:spTree>
    <p:extLst>
      <p:ext uri="{BB962C8B-B14F-4D97-AF65-F5344CB8AC3E}">
        <p14:creationId xmlns:p14="http://schemas.microsoft.com/office/powerpoint/2010/main" val="31542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4" descr="222-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692696"/>
            <a:ext cx="5257800"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043608" y="5013176"/>
            <a:ext cx="7956376" cy="461665"/>
          </a:xfrm>
          <a:prstGeom prst="rect">
            <a:avLst/>
          </a:prstGeom>
        </p:spPr>
        <p:txBody>
          <a:bodyPr wrap="square">
            <a:spAutoFit/>
          </a:bodyPr>
          <a:lstStyle/>
          <a:p>
            <a:r>
              <a:rPr lang="zh-CN" altLang="en-US" dirty="0">
                <a:solidFill>
                  <a:schemeClr val="hlink"/>
                </a:solidFill>
                <a:latin typeface="+mn-ea"/>
                <a:ea typeface="+mn-ea"/>
              </a:rPr>
              <a:t>事实上，晶格中的原子可以构成很多组方向不同的平行</a:t>
            </a:r>
            <a:r>
              <a:rPr lang="zh-CN" altLang="en-US" dirty="0" smtClean="0">
                <a:solidFill>
                  <a:schemeClr val="hlink"/>
                </a:solidFill>
                <a:latin typeface="+mn-ea"/>
                <a:ea typeface="+mn-ea"/>
              </a:rPr>
              <a:t>面</a:t>
            </a:r>
            <a:endParaRPr lang="zh-CN" altLang="en-US" dirty="0">
              <a:latin typeface="+mn-ea"/>
              <a:ea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70442"/>
            <a:ext cx="7056437"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p:cNvSpPr>
            <a:spLocks noChangeArrowheads="1"/>
          </p:cNvSpPr>
          <p:nvPr/>
        </p:nvSpPr>
        <p:spPr bwMode="auto">
          <a:xfrm>
            <a:off x="539750" y="1268413"/>
            <a:ext cx="79930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spcBef>
                <a:spcPct val="50000"/>
              </a:spcBef>
            </a:pPr>
            <a:r>
              <a:rPr lang="zh-CN" altLang="en-US" sz="2800" dirty="0">
                <a:latin typeface="Times New Roman" panose="02020603050405020304" pitchFamily="18" charset="0"/>
                <a:ea typeface="楷体_GB2312" pitchFamily="49" charset="-122"/>
              </a:rPr>
              <a:t>        </a:t>
            </a:r>
            <a:endParaRPr lang="zh-CN" altLang="en-US" b="1" dirty="0">
              <a:latin typeface="Times New Roman" panose="02020603050405020304" pitchFamily="18" charset="0"/>
              <a:ea typeface="楷体_GB2312" pitchFamily="49" charset="-122"/>
            </a:endParaRPr>
          </a:p>
        </p:txBody>
      </p:sp>
      <p:sp>
        <p:nvSpPr>
          <p:cNvPr id="2" name="标题 1"/>
          <p:cNvSpPr>
            <a:spLocks noGrp="1"/>
          </p:cNvSpPr>
          <p:nvPr>
            <p:ph type="title"/>
          </p:nvPr>
        </p:nvSpPr>
        <p:spPr/>
        <p:txBody>
          <a:bodyPr>
            <a:normAutofit/>
          </a:bodyPr>
          <a:lstStyle/>
          <a:p>
            <a:r>
              <a:rPr lang="zh-CN" altLang="en-US" sz="2800" dirty="0" smtClean="0"/>
              <a:t>劳</a:t>
            </a:r>
            <a:r>
              <a:rPr lang="zh-CN" altLang="en-US" sz="2800" dirty="0"/>
              <a:t>厄</a:t>
            </a:r>
            <a:r>
              <a:rPr lang="zh-CN" altLang="en-US" sz="2800" dirty="0" smtClean="0"/>
              <a:t>相片</a:t>
            </a:r>
            <a:r>
              <a:rPr lang="zh-CN" altLang="en-US" sz="2800" dirty="0"/>
              <a:t>法和多晶</a:t>
            </a:r>
            <a:r>
              <a:rPr lang="zh-CN" altLang="en-US" sz="2800" dirty="0" smtClean="0"/>
              <a:t>粉末法</a:t>
            </a:r>
            <a:endParaRPr lang="zh-CN" altLang="en-US" sz="2800" dirty="0"/>
          </a:p>
        </p:txBody>
      </p:sp>
      <p:sp>
        <p:nvSpPr>
          <p:cNvPr id="3" name="内容占位符 2"/>
          <p:cNvSpPr>
            <a:spLocks noGrp="1"/>
          </p:cNvSpPr>
          <p:nvPr>
            <p:ph idx="1"/>
          </p:nvPr>
        </p:nvSpPr>
        <p:spPr>
          <a:xfrm>
            <a:off x="421481" y="1412776"/>
            <a:ext cx="8229600" cy="4525962"/>
          </a:xfrm>
        </p:spPr>
        <p:txBody>
          <a:bodyPr/>
          <a:lstStyle/>
          <a:p>
            <a:r>
              <a:rPr lang="en-US" altLang="zh-CN" sz="2000" b="1" dirty="0">
                <a:latin typeface="Times New Roman" panose="02020603050405020304" pitchFamily="18" charset="0"/>
                <a:ea typeface="楷体_GB2312" pitchFamily="49" charset="-122"/>
              </a:rPr>
              <a:t>1912</a:t>
            </a:r>
            <a:r>
              <a:rPr lang="zh-CN" altLang="en-US" sz="2000" b="1" dirty="0">
                <a:latin typeface="Times New Roman" panose="02020603050405020304" pitchFamily="18" charset="0"/>
                <a:ea typeface="楷体_GB2312" pitchFamily="49" charset="-122"/>
              </a:rPr>
              <a:t>年弗里德里克和尼平在劳厄建议下，利用</a:t>
            </a:r>
            <a:r>
              <a:rPr lang="en-US" altLang="zh-CN" sz="2000" b="1" dirty="0">
                <a:latin typeface="Times New Roman" panose="02020603050405020304" pitchFamily="18" charset="0"/>
                <a:ea typeface="楷体_GB2312" pitchFamily="49" charset="-122"/>
              </a:rPr>
              <a:t>X</a:t>
            </a:r>
            <a:r>
              <a:rPr lang="zh-CN" altLang="en-US" sz="2000" b="1" dirty="0">
                <a:latin typeface="Times New Roman" panose="02020603050405020304" pitchFamily="18" charset="0"/>
                <a:ea typeface="楷体_GB2312" pitchFamily="49" charset="-122"/>
              </a:rPr>
              <a:t>光管产生的连续波长的</a:t>
            </a:r>
            <a:r>
              <a:rPr lang="en-US" altLang="zh-CN" sz="2000" b="1" dirty="0">
                <a:latin typeface="Times New Roman" panose="02020603050405020304" pitchFamily="18" charset="0"/>
                <a:ea typeface="楷体_GB2312" pitchFamily="49" charset="-122"/>
              </a:rPr>
              <a:t>X</a:t>
            </a:r>
            <a:r>
              <a:rPr lang="zh-CN" altLang="en-US" sz="2000" b="1" dirty="0">
                <a:latin typeface="Times New Roman" panose="02020603050405020304" pitchFamily="18" charset="0"/>
                <a:ea typeface="楷体_GB2312" pitchFamily="49" charset="-122"/>
              </a:rPr>
              <a:t>射线对单晶（例如蓝宝石单晶体）做了衍射实验。实验的示意图见下图，图中每一亮点，称之为劳厄斑点，对应于一组晶面。斑点的位置反映了对应晶面的方向。</a:t>
            </a:r>
          </a:p>
          <a:p>
            <a:endParaRPr lang="zh-CN" altLang="en-US"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
          <p:cNvSpPr txBox="1">
            <a:spLocks noChangeArrowheads="1"/>
          </p:cNvSpPr>
          <p:nvPr/>
        </p:nvSpPr>
        <p:spPr bwMode="auto">
          <a:xfrm>
            <a:off x="720722" y="908720"/>
            <a:ext cx="553998" cy="3816424"/>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dirty="0" smtClean="0">
                <a:solidFill>
                  <a:schemeClr val="hlink"/>
                </a:solidFill>
                <a:latin typeface="Times New Roman" panose="02020603050405020304" pitchFamily="18" charset="0"/>
                <a:ea typeface="楷体_GB2312" pitchFamily="49" charset="-122"/>
              </a:rPr>
              <a:t>蓝宝石</a:t>
            </a:r>
            <a:r>
              <a:rPr lang="en-US" altLang="zh-CN" dirty="0"/>
              <a:t>(Al</a:t>
            </a:r>
            <a:r>
              <a:rPr lang="en-US" altLang="zh-CN" baseline="-25000" dirty="0"/>
              <a:t>2</a:t>
            </a:r>
            <a:r>
              <a:rPr lang="en-US" altLang="zh-CN" dirty="0"/>
              <a:t>O</a:t>
            </a:r>
            <a:r>
              <a:rPr lang="en-US" altLang="zh-CN" baseline="-25000" dirty="0"/>
              <a:t>3</a:t>
            </a:r>
            <a:r>
              <a:rPr lang="en-US" altLang="zh-CN" dirty="0" smtClean="0"/>
              <a:t>) </a:t>
            </a:r>
            <a:r>
              <a:rPr lang="zh-CN" altLang="en-US" b="1" dirty="0" smtClean="0">
                <a:solidFill>
                  <a:schemeClr val="hlink"/>
                </a:solidFill>
                <a:latin typeface="Times New Roman" panose="02020603050405020304" pitchFamily="18" charset="0"/>
                <a:ea typeface="楷体_GB2312" pitchFamily="49" charset="-122"/>
              </a:rPr>
              <a:t>的</a:t>
            </a:r>
            <a:r>
              <a:rPr lang="zh-CN" altLang="en-US" b="1" dirty="0">
                <a:solidFill>
                  <a:schemeClr val="hlink"/>
                </a:solidFill>
                <a:latin typeface="Times New Roman" panose="02020603050405020304" pitchFamily="18" charset="0"/>
                <a:ea typeface="楷体_GB2312" pitchFamily="49" charset="-122"/>
              </a:rPr>
              <a:t>劳厄相片  </a:t>
            </a:r>
          </a:p>
        </p:txBody>
      </p:sp>
      <p:sp>
        <p:nvSpPr>
          <p:cNvPr id="363526" name="Rectangle 6"/>
          <p:cNvSpPr>
            <a:spLocks noChangeArrowheads="1"/>
          </p:cNvSpPr>
          <p:nvPr/>
        </p:nvSpPr>
        <p:spPr bwMode="auto">
          <a:xfrm>
            <a:off x="1296193" y="5264944"/>
            <a:ext cx="7489825" cy="124936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kumimoji="0" lang="zh-CN" altLang="en-US" sz="2800" b="1" dirty="0">
                <a:latin typeface="Times New Roman" panose="02020603050405020304" pitchFamily="18" charset="0"/>
              </a:rPr>
              <a:t>       </a:t>
            </a:r>
            <a:r>
              <a:rPr kumimoji="0" lang="zh-CN" altLang="en-US" b="1" dirty="0">
                <a:solidFill>
                  <a:schemeClr val="folHlink"/>
                </a:solidFill>
                <a:latin typeface="Times New Roman" panose="02020603050405020304" pitchFamily="18" charset="0"/>
                <a:ea typeface="楷体_GB2312" pitchFamily="49" charset="-122"/>
              </a:rPr>
              <a:t>每个亮点为劳厄斑点，对应于一组晶面。</a:t>
            </a:r>
            <a:r>
              <a:rPr kumimoji="0" lang="en-US" altLang="zh-CN" b="1" dirty="0">
                <a:solidFill>
                  <a:schemeClr val="folHlink"/>
                </a:solidFill>
                <a:latin typeface="Times New Roman" panose="02020603050405020304" pitchFamily="18" charset="0"/>
                <a:ea typeface="楷体_GB2312" pitchFamily="49" charset="-122"/>
              </a:rPr>
              <a:t> </a:t>
            </a:r>
            <a:r>
              <a:rPr kumimoji="0" lang="zh-CN" altLang="en-US" b="1" dirty="0">
                <a:solidFill>
                  <a:schemeClr val="folHlink"/>
                </a:solidFill>
                <a:latin typeface="Times New Roman" panose="02020603050405020304" pitchFamily="18" charset="0"/>
                <a:ea typeface="楷体_GB2312" pitchFamily="49" charset="-122"/>
              </a:rPr>
              <a:t>斑点的位置反映了对应晶面的方向。由这样一张照片就可以推断晶体的结构</a:t>
            </a:r>
            <a:r>
              <a:rPr kumimoji="0" lang="en-US" altLang="zh-CN" b="1" dirty="0">
                <a:solidFill>
                  <a:schemeClr val="folHlink"/>
                </a:solidFill>
                <a:latin typeface="Times New Roman" panose="02020603050405020304" pitchFamily="18" charset="0"/>
                <a:ea typeface="楷体_GB2312" pitchFamily="49" charset="-122"/>
              </a:rPr>
              <a:t>(</a:t>
            </a:r>
            <a:r>
              <a:rPr kumimoji="0" lang="zh-CN" altLang="en-US" b="1" dirty="0">
                <a:solidFill>
                  <a:schemeClr val="folHlink"/>
                </a:solidFill>
                <a:latin typeface="Times New Roman" panose="02020603050405020304" pitchFamily="18" charset="0"/>
                <a:ea typeface="楷体_GB2312" pitchFamily="49" charset="-122"/>
              </a:rPr>
              <a:t>连续谱的</a:t>
            </a:r>
            <a:r>
              <a:rPr kumimoji="0" lang="en-US" altLang="zh-CN" b="1" dirty="0">
                <a:solidFill>
                  <a:schemeClr val="folHlink"/>
                </a:solidFill>
                <a:latin typeface="Times New Roman" panose="02020603050405020304" pitchFamily="18" charset="0"/>
                <a:ea typeface="楷体_GB2312" pitchFamily="49" charset="-122"/>
              </a:rPr>
              <a:t>X</a:t>
            </a:r>
            <a:r>
              <a:rPr kumimoji="0" lang="zh-CN" altLang="en-US" b="1" dirty="0">
                <a:solidFill>
                  <a:schemeClr val="folHlink"/>
                </a:solidFill>
                <a:latin typeface="Times New Roman" panose="02020603050405020304" pitchFamily="18" charset="0"/>
                <a:ea typeface="楷体_GB2312" pitchFamily="49" charset="-122"/>
              </a:rPr>
              <a:t>射线</a:t>
            </a:r>
            <a:r>
              <a:rPr kumimoji="0" lang="en-US" altLang="zh-CN" b="1" dirty="0">
                <a:solidFill>
                  <a:schemeClr val="folHlink"/>
                </a:solidFill>
                <a:latin typeface="Times New Roman" panose="02020603050405020304" pitchFamily="18" charset="0"/>
                <a:ea typeface="楷体_GB2312" pitchFamily="49" charset="-122"/>
              </a:rPr>
              <a:t>)</a:t>
            </a:r>
            <a:r>
              <a:rPr kumimoji="0" lang="zh-CN" altLang="en-US" b="1" dirty="0">
                <a:solidFill>
                  <a:schemeClr val="folHlink"/>
                </a:solidFill>
                <a:latin typeface="Times New Roman" panose="02020603050405020304" pitchFamily="18" charset="0"/>
                <a:ea typeface="楷体_GB2312" pitchFamily="49" charset="-122"/>
              </a:rPr>
              <a:t>。</a:t>
            </a:r>
          </a:p>
        </p:txBody>
      </p:sp>
      <p:pic>
        <p:nvPicPr>
          <p:cNvPr id="5" name="Picture 3" descr="C:\WINDOWS\Application Data\Microsoft\Media Catalog\F6_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28600"/>
            <a:ext cx="5334000" cy="504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3526"/>
                                        </p:tgtEl>
                                        <p:attrNameLst>
                                          <p:attrName>style.visibility</p:attrName>
                                        </p:attrNameLst>
                                      </p:cBhvr>
                                      <p:to>
                                        <p:strVal val="visible"/>
                                      </p:to>
                                    </p:set>
                                    <p:anim calcmode="lin" valueType="num">
                                      <p:cBhvr additive="base">
                                        <p:cTn id="7" dur="500" fill="hold"/>
                                        <p:tgtEl>
                                          <p:spTgt spid="363526"/>
                                        </p:tgtEl>
                                        <p:attrNameLst>
                                          <p:attrName>ppt_x</p:attrName>
                                        </p:attrNameLst>
                                      </p:cBhvr>
                                      <p:tavLst>
                                        <p:tav tm="0">
                                          <p:val>
                                            <p:strVal val="0-#ppt_w/2"/>
                                          </p:val>
                                        </p:tav>
                                        <p:tav tm="100000">
                                          <p:val>
                                            <p:strVal val="#ppt_x"/>
                                          </p:val>
                                        </p:tav>
                                      </p:tavLst>
                                    </p:anim>
                                    <p:anim calcmode="lin" valueType="num">
                                      <p:cBhvr additive="base">
                                        <p:cTn id="8" dur="500" fill="hold"/>
                                        <p:tgtEl>
                                          <p:spTgt spid="3635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6"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6"/>
          <p:cNvSpPr>
            <a:spLocks noChangeArrowheads="1"/>
          </p:cNvSpPr>
          <p:nvPr/>
        </p:nvSpPr>
        <p:spPr bwMode="auto">
          <a:xfrm>
            <a:off x="539552" y="1628800"/>
            <a:ext cx="8353425" cy="3046988"/>
          </a:xfrm>
          <a:prstGeom prst="rect">
            <a:avLst/>
          </a:prstGeom>
          <a:noFill/>
          <a:ln>
            <a:noFill/>
          </a:ln>
          <a:effectLst/>
          <a:extLst>
            <a:ext uri="{909E8E84-426E-40DD-AFC4-6F175D3DCCD1}">
              <a14:hiddenFill xmlns:a14="http://schemas.microsoft.com/office/drawing/2010/main">
                <a:gradFill rotWithShape="1">
                  <a:gsLst>
                    <a:gs pos="0">
                      <a:srgbClr val="4C1607"/>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indent="457200" algn="l" eaLnBrk="1" hangingPunct="1"/>
            <a:r>
              <a:rPr lang="zh-CN" altLang="en-US" dirty="0" smtClean="0">
                <a:latin typeface="+mn-ea"/>
                <a:ea typeface="+mn-ea"/>
              </a:rPr>
              <a:t>布拉格</a:t>
            </a:r>
            <a:r>
              <a:rPr lang="zh-CN" altLang="en-US" dirty="0">
                <a:latin typeface="+mn-ea"/>
                <a:ea typeface="+mn-ea"/>
              </a:rPr>
              <a:t>公式对劳厄的结果作了正确的解释。对于单晶，满足</a:t>
            </a:r>
            <a:r>
              <a:rPr lang="zh-CN" altLang="en-US" dirty="0" smtClean="0">
                <a:latin typeface="+mn-ea"/>
                <a:ea typeface="+mn-ea"/>
              </a:rPr>
              <a:t>布拉格公式</a:t>
            </a:r>
            <a:r>
              <a:rPr lang="zh-CN" altLang="en-US" dirty="0">
                <a:latin typeface="+mn-ea"/>
                <a:ea typeface="+mn-ea"/>
              </a:rPr>
              <a:t>并不是很容易的，但是，幸运的是，劳厄等人采用了具有连续波长的</a:t>
            </a:r>
            <a:r>
              <a:rPr lang="en-US" altLang="zh-CN" dirty="0">
                <a:latin typeface="+mn-ea"/>
                <a:ea typeface="+mn-ea"/>
              </a:rPr>
              <a:t>X</a:t>
            </a:r>
            <a:r>
              <a:rPr lang="zh-CN" altLang="en-US" dirty="0">
                <a:latin typeface="+mn-ea"/>
                <a:ea typeface="+mn-ea"/>
              </a:rPr>
              <a:t>射线，因而在</a:t>
            </a:r>
            <a:r>
              <a:rPr lang="en-US" altLang="zh-CN" dirty="0">
                <a:latin typeface="+mn-ea"/>
                <a:ea typeface="+mn-ea"/>
              </a:rPr>
              <a:t>1912</a:t>
            </a:r>
            <a:r>
              <a:rPr lang="zh-CN" altLang="en-US" dirty="0">
                <a:latin typeface="+mn-ea"/>
                <a:ea typeface="+mn-ea"/>
              </a:rPr>
              <a:t>年首次显示了晶体结构的美丽图案。</a:t>
            </a:r>
          </a:p>
          <a:p>
            <a:pPr indent="457200" algn="l" eaLnBrk="1" hangingPunct="1"/>
            <a:r>
              <a:rPr lang="zh-CN" altLang="en-US" dirty="0" smtClean="0">
                <a:latin typeface="+mn-ea"/>
                <a:ea typeface="+mn-ea"/>
              </a:rPr>
              <a:t>布拉格</a:t>
            </a:r>
            <a:r>
              <a:rPr lang="zh-CN" altLang="en-US" dirty="0">
                <a:latin typeface="+mn-ea"/>
                <a:ea typeface="+mn-ea"/>
              </a:rPr>
              <a:t>不仅提出了</a:t>
            </a:r>
            <a:r>
              <a:rPr lang="en-US" altLang="zh-CN" dirty="0">
                <a:latin typeface="+mn-ea"/>
                <a:ea typeface="+mn-ea"/>
              </a:rPr>
              <a:t>X</a:t>
            </a:r>
            <a:r>
              <a:rPr lang="zh-CN" altLang="en-US" dirty="0">
                <a:latin typeface="+mn-ea"/>
                <a:ea typeface="+mn-ea"/>
              </a:rPr>
              <a:t>射线的反射公式，而且发明了晶体反射式</a:t>
            </a:r>
            <a:r>
              <a:rPr lang="en-US" altLang="zh-CN" dirty="0">
                <a:latin typeface="+mn-ea"/>
                <a:ea typeface="+mn-ea"/>
              </a:rPr>
              <a:t>X</a:t>
            </a:r>
            <a:r>
              <a:rPr lang="zh-CN" altLang="en-US" dirty="0">
                <a:latin typeface="+mn-ea"/>
                <a:ea typeface="+mn-ea"/>
              </a:rPr>
              <a:t>射线谱仪，并用于一系列的晶体的结构分析。他们的工作证实了，在</a:t>
            </a:r>
            <a:r>
              <a:rPr lang="zh-CN" altLang="en-US" dirty="0" smtClean="0">
                <a:latin typeface="+mn-ea"/>
                <a:ea typeface="+mn-ea"/>
              </a:rPr>
              <a:t>氯化钠</a:t>
            </a:r>
            <a:r>
              <a:rPr lang="zh-CN" altLang="en-US" dirty="0">
                <a:latin typeface="+mn-ea"/>
                <a:ea typeface="+mn-ea"/>
              </a:rPr>
              <a:t>晶体中并没有</a:t>
            </a:r>
            <a:r>
              <a:rPr lang="en-US" altLang="zh-CN" dirty="0" err="1" smtClean="0">
                <a:latin typeface="+mn-ea"/>
                <a:ea typeface="+mn-ea"/>
              </a:rPr>
              <a:t>NaCl</a:t>
            </a:r>
            <a:r>
              <a:rPr lang="zh-CN" altLang="en-US" dirty="0">
                <a:latin typeface="+mn-ea"/>
                <a:ea typeface="+mn-ea"/>
              </a:rPr>
              <a:t>分子，而仅以</a:t>
            </a:r>
            <a:r>
              <a:rPr lang="en-US" altLang="zh-CN" dirty="0">
                <a:latin typeface="+mn-ea"/>
                <a:ea typeface="+mn-ea"/>
              </a:rPr>
              <a:t>Na</a:t>
            </a:r>
            <a:r>
              <a:rPr lang="en-US" altLang="zh-CN" dirty="0" smtClean="0">
                <a:latin typeface="+mn-ea"/>
                <a:ea typeface="+mn-ea"/>
              </a:rPr>
              <a:t>+</a:t>
            </a:r>
            <a:r>
              <a:rPr lang="zh-CN" altLang="en-US" dirty="0" smtClean="0">
                <a:latin typeface="+mn-ea"/>
                <a:ea typeface="+mn-ea"/>
              </a:rPr>
              <a:t>和</a:t>
            </a:r>
            <a:r>
              <a:rPr lang="en-US" altLang="zh-CN" dirty="0">
                <a:latin typeface="+mn-ea"/>
                <a:ea typeface="+mn-ea"/>
              </a:rPr>
              <a:t>Cl-</a:t>
            </a:r>
            <a:r>
              <a:rPr lang="zh-CN" altLang="en-US" dirty="0">
                <a:latin typeface="+mn-ea"/>
                <a:ea typeface="+mn-ea"/>
              </a:rPr>
              <a:t>的离子形式存在</a:t>
            </a:r>
            <a:r>
              <a:rPr lang="zh-CN" altLang="en-US" dirty="0" smtClean="0">
                <a:latin typeface="+mn-ea"/>
                <a:ea typeface="+mn-ea"/>
              </a:rPr>
              <a:t>。</a:t>
            </a:r>
            <a:endParaRPr lang="zh-CN" altLang="en-US" dirty="0">
              <a:latin typeface="+mn-ea"/>
              <a:ea typeface="+mn-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75" y="0"/>
            <a:ext cx="5781675" cy="64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5"/>
          <p:cNvSpPr>
            <a:spLocks noChangeArrowheads="1"/>
          </p:cNvSpPr>
          <p:nvPr/>
        </p:nvSpPr>
        <p:spPr bwMode="auto">
          <a:xfrm>
            <a:off x="684213" y="1412875"/>
            <a:ext cx="549275" cy="35956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b="1">
                <a:solidFill>
                  <a:schemeClr val="hlink"/>
                </a:solidFill>
                <a:latin typeface="Times New Roman" panose="02020603050405020304" pitchFamily="18" charset="0"/>
                <a:ea typeface="楷体_GB2312" pitchFamily="49" charset="-122"/>
              </a:rPr>
              <a:t>晶体粉末法</a:t>
            </a:r>
            <a:r>
              <a:rPr kumimoji="0" lang="en-US" altLang="zh-CN" b="1">
                <a:solidFill>
                  <a:schemeClr val="hlink"/>
                </a:solidFill>
                <a:latin typeface="Times New Roman" panose="02020603050405020304" pitchFamily="18" charset="0"/>
                <a:ea typeface="楷体_GB2312" pitchFamily="49" charset="-122"/>
              </a:rPr>
              <a:t>(</a:t>
            </a:r>
            <a:r>
              <a:rPr kumimoji="0" lang="zh-CN" altLang="en-US" b="1">
                <a:solidFill>
                  <a:schemeClr val="hlink"/>
                </a:solidFill>
                <a:latin typeface="Times New Roman" panose="02020603050405020304" pitchFamily="18" charset="0"/>
                <a:ea typeface="楷体_GB2312" pitchFamily="49" charset="-122"/>
              </a:rPr>
              <a:t>单波长的射线</a:t>
            </a:r>
            <a:r>
              <a:rPr kumimoji="0" lang="en-US" altLang="zh-CN" b="1">
                <a:solidFill>
                  <a:schemeClr val="hlink"/>
                </a:solidFill>
                <a:latin typeface="Times New Roman" panose="02020603050405020304" pitchFamily="18" charset="0"/>
                <a:ea typeface="楷体_GB2312" pitchFamily="49" charset="-122"/>
              </a:rPr>
              <a:t>)</a:t>
            </a:r>
          </a:p>
        </p:txBody>
      </p:sp>
      <p:sp>
        <p:nvSpPr>
          <p:cNvPr id="364550" name="Rectangle 6"/>
          <p:cNvSpPr>
            <a:spLocks noChangeArrowheads="1"/>
          </p:cNvSpPr>
          <p:nvPr/>
        </p:nvSpPr>
        <p:spPr bwMode="auto">
          <a:xfrm>
            <a:off x="1403350" y="5661025"/>
            <a:ext cx="7239000" cy="884238"/>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sz="2800" b="1" dirty="0">
                <a:latin typeface="宋体" panose="02010600030101010101" pitchFamily="2" charset="-122"/>
              </a:rPr>
              <a:t>   </a:t>
            </a:r>
            <a:r>
              <a:rPr kumimoji="0" lang="zh-CN" altLang="en-US" b="1" dirty="0">
                <a:solidFill>
                  <a:schemeClr val="folHlink"/>
                </a:solidFill>
                <a:latin typeface="Times New Roman" panose="02020603050405020304" pitchFamily="18" charset="0"/>
                <a:ea typeface="楷体_GB2312" pitchFamily="49" charset="-122"/>
              </a:rPr>
              <a:t>每一</a:t>
            </a:r>
            <a:r>
              <a:rPr kumimoji="0" lang="zh-CN" altLang="en-US" b="1" dirty="0" smtClean="0">
                <a:solidFill>
                  <a:schemeClr val="folHlink"/>
                </a:solidFill>
                <a:latin typeface="Times New Roman" panose="02020603050405020304" pitchFamily="18" charset="0"/>
                <a:ea typeface="楷体_GB2312" pitchFamily="49" charset="-122"/>
              </a:rPr>
              <a:t>同心圆对应</a:t>
            </a:r>
            <a:r>
              <a:rPr kumimoji="0" lang="zh-CN" altLang="en-US" b="1" dirty="0">
                <a:solidFill>
                  <a:schemeClr val="folHlink"/>
                </a:solidFill>
                <a:latin typeface="Times New Roman" panose="02020603050405020304" pitchFamily="18" charset="0"/>
                <a:ea typeface="楷体_GB2312" pitchFamily="49" charset="-122"/>
              </a:rPr>
              <a:t>一组晶面，不同的园环代表不同的晶面阵，环的强弱反映了晶面上原子的密度大小。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64548"/>
                                        </p:tgtEl>
                                        <p:attrNameLst>
                                          <p:attrName>style.visibility</p:attrName>
                                        </p:attrNameLst>
                                      </p:cBhvr>
                                      <p:to>
                                        <p:strVal val="visible"/>
                                      </p:to>
                                    </p:set>
                                    <p:anim calcmode="lin" valueType="num">
                                      <p:cBhvr additive="base">
                                        <p:cTn id="7" dur="500" fill="hold"/>
                                        <p:tgtEl>
                                          <p:spTgt spid="364548"/>
                                        </p:tgtEl>
                                        <p:attrNameLst>
                                          <p:attrName>ppt_x</p:attrName>
                                        </p:attrNameLst>
                                      </p:cBhvr>
                                      <p:tavLst>
                                        <p:tav tm="0">
                                          <p:val>
                                            <p:strVal val="0-#ppt_w/2"/>
                                          </p:val>
                                        </p:tav>
                                        <p:tav tm="100000">
                                          <p:val>
                                            <p:strVal val="#ppt_x"/>
                                          </p:val>
                                        </p:tav>
                                      </p:tavLst>
                                    </p:anim>
                                    <p:anim calcmode="lin" valueType="num">
                                      <p:cBhvr additive="base">
                                        <p:cTn id="8" dur="500" fill="hold"/>
                                        <p:tgtEl>
                                          <p:spTgt spid="36454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4550"/>
                                        </p:tgtEl>
                                        <p:attrNameLst>
                                          <p:attrName>style.visibility</p:attrName>
                                        </p:attrNameLst>
                                      </p:cBhvr>
                                      <p:to>
                                        <p:strVal val="visible"/>
                                      </p:to>
                                    </p:set>
                                    <p:anim calcmode="lin" valueType="num">
                                      <p:cBhvr additive="base">
                                        <p:cTn id="13" dur="500" fill="hold"/>
                                        <p:tgtEl>
                                          <p:spTgt spid="364550"/>
                                        </p:tgtEl>
                                        <p:attrNameLst>
                                          <p:attrName>ppt_x</p:attrName>
                                        </p:attrNameLst>
                                      </p:cBhvr>
                                      <p:tavLst>
                                        <p:tav tm="0">
                                          <p:val>
                                            <p:strVal val="0-#ppt_w/2"/>
                                          </p:val>
                                        </p:tav>
                                        <p:tav tm="100000">
                                          <p:val>
                                            <p:strVal val="#ppt_x"/>
                                          </p:val>
                                        </p:tav>
                                      </p:tavLst>
                                    </p:anim>
                                    <p:anim calcmode="lin" valueType="num">
                                      <p:cBhvr additive="base">
                                        <p:cTn id="14" dur="500" fill="hold"/>
                                        <p:tgtEl>
                                          <p:spTgt spid="3645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0"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467544" y="3140968"/>
            <a:ext cx="842486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dirty="0" smtClean="0">
                <a:solidFill>
                  <a:schemeClr val="tx1"/>
                </a:solidFill>
                <a:latin typeface="+mn-ea"/>
                <a:ea typeface="+mn-ea"/>
              </a:rPr>
              <a:t>多晶</a:t>
            </a:r>
            <a:r>
              <a:rPr lang="zh-CN" altLang="en-US" dirty="0">
                <a:solidFill>
                  <a:schemeClr val="tx1"/>
                </a:solidFill>
                <a:latin typeface="+mn-ea"/>
                <a:ea typeface="+mn-ea"/>
              </a:rPr>
              <a:t>粉末法好处是不必用单晶，只要用多晶粉末，或金属薄片。样品的制备大为简化。它一般利用单色</a:t>
            </a:r>
            <a:r>
              <a:rPr lang="en-US" altLang="zh-CN" dirty="0">
                <a:solidFill>
                  <a:schemeClr val="tx1"/>
                </a:solidFill>
                <a:latin typeface="+mn-ea"/>
                <a:ea typeface="+mn-ea"/>
              </a:rPr>
              <a:t>X</a:t>
            </a:r>
            <a:r>
              <a:rPr lang="zh-CN" altLang="en-US" dirty="0">
                <a:solidFill>
                  <a:schemeClr val="tx1"/>
                </a:solidFill>
                <a:latin typeface="+mn-ea"/>
                <a:ea typeface="+mn-ea"/>
              </a:rPr>
              <a:t>射线，此时，相片上每一同心圆对应一组晶面；不同的圆环代表不同的晶面阵，环的强弱反映了晶面上原子的密度大小。在已知波长</a:t>
            </a:r>
            <a:r>
              <a:rPr lang="en-US" altLang="zh-CN" dirty="0">
                <a:solidFill>
                  <a:schemeClr val="tx1"/>
                </a:solidFill>
                <a:latin typeface="+mn-ea"/>
                <a:ea typeface="+mn-ea"/>
              </a:rPr>
              <a:t>λ</a:t>
            </a:r>
            <a:r>
              <a:rPr lang="zh-CN" altLang="en-US" dirty="0">
                <a:solidFill>
                  <a:schemeClr val="tx1"/>
                </a:solidFill>
                <a:latin typeface="+mn-ea"/>
                <a:ea typeface="+mn-ea"/>
              </a:rPr>
              <a:t>时，利用</a:t>
            </a:r>
            <a:r>
              <a:rPr lang="zh-CN" altLang="en-US" dirty="0" smtClean="0">
                <a:solidFill>
                  <a:schemeClr val="tx1"/>
                </a:solidFill>
                <a:latin typeface="+mn-ea"/>
                <a:ea typeface="+mn-ea"/>
              </a:rPr>
              <a:t>布</a:t>
            </a:r>
            <a:r>
              <a:rPr lang="zh-CN" altLang="en-US" dirty="0">
                <a:solidFill>
                  <a:schemeClr val="tx1"/>
                </a:solidFill>
                <a:latin typeface="+mn-ea"/>
                <a:ea typeface="+mn-ea"/>
              </a:rPr>
              <a:t>拉</a:t>
            </a:r>
            <a:r>
              <a:rPr lang="zh-CN" altLang="en-US" dirty="0" smtClean="0">
                <a:solidFill>
                  <a:schemeClr val="tx1"/>
                </a:solidFill>
                <a:latin typeface="+mn-ea"/>
                <a:ea typeface="+mn-ea"/>
              </a:rPr>
              <a:t>格</a:t>
            </a:r>
            <a:r>
              <a:rPr lang="zh-CN" altLang="en-US" dirty="0">
                <a:solidFill>
                  <a:schemeClr val="tx1"/>
                </a:solidFill>
                <a:latin typeface="+mn-ea"/>
                <a:ea typeface="+mn-ea"/>
              </a:rPr>
              <a:t>公式，只要测定圆环所对应的角度，就可算出相应晶面的间距</a:t>
            </a:r>
            <a:r>
              <a:rPr lang="en-US" altLang="zh-CN" dirty="0">
                <a:solidFill>
                  <a:schemeClr val="tx1"/>
                </a:solidFill>
                <a:latin typeface="+mn-ea"/>
                <a:ea typeface="+mn-ea"/>
              </a:rPr>
              <a:t>d</a:t>
            </a:r>
            <a:r>
              <a:rPr lang="zh-CN" altLang="en-US" dirty="0">
                <a:solidFill>
                  <a:schemeClr val="tx1"/>
                </a:solidFill>
                <a:latin typeface="+mn-ea"/>
                <a:ea typeface="+mn-ea"/>
              </a:rPr>
              <a:t>。在已知</a:t>
            </a:r>
            <a:r>
              <a:rPr lang="en-US" altLang="zh-CN" dirty="0">
                <a:solidFill>
                  <a:schemeClr val="tx1"/>
                </a:solidFill>
                <a:latin typeface="+mn-ea"/>
                <a:ea typeface="+mn-ea"/>
              </a:rPr>
              <a:t>d</a:t>
            </a:r>
            <a:r>
              <a:rPr lang="zh-CN" altLang="en-US" dirty="0">
                <a:solidFill>
                  <a:schemeClr val="tx1"/>
                </a:solidFill>
                <a:latin typeface="+mn-ea"/>
                <a:ea typeface="+mn-ea"/>
              </a:rPr>
              <a:t>的情况下，可以定出</a:t>
            </a:r>
            <a:r>
              <a:rPr lang="en-US" altLang="zh-CN" dirty="0">
                <a:solidFill>
                  <a:schemeClr val="tx1"/>
                </a:solidFill>
                <a:latin typeface="+mn-ea"/>
                <a:ea typeface="+mn-ea"/>
              </a:rPr>
              <a:t>X</a:t>
            </a:r>
            <a:r>
              <a:rPr lang="zh-CN" altLang="en-US" dirty="0">
                <a:solidFill>
                  <a:schemeClr val="tx1"/>
                </a:solidFill>
                <a:latin typeface="+mn-ea"/>
                <a:ea typeface="+mn-ea"/>
              </a:rPr>
              <a:t>射线的波长。由于分析比较方便，德拜</a:t>
            </a:r>
            <a:r>
              <a:rPr lang="en-US" altLang="zh-CN" dirty="0">
                <a:solidFill>
                  <a:schemeClr val="tx1"/>
                </a:solidFill>
                <a:latin typeface="+mn-ea"/>
                <a:ea typeface="+mn-ea"/>
              </a:rPr>
              <a:t>-</a:t>
            </a:r>
            <a:r>
              <a:rPr lang="zh-CN" altLang="en-US" dirty="0">
                <a:solidFill>
                  <a:schemeClr val="tx1"/>
                </a:solidFill>
                <a:latin typeface="+mn-ea"/>
                <a:ea typeface="+mn-ea"/>
              </a:rPr>
              <a:t>谢勒方法在工业上得到了极为广泛的应用。</a:t>
            </a:r>
          </a:p>
        </p:txBody>
      </p:sp>
      <p:pic>
        <p:nvPicPr>
          <p:cNvPr id="2" name="图片 1"/>
          <p:cNvPicPr>
            <a:picLocks noChangeAspect="1"/>
          </p:cNvPicPr>
          <p:nvPr/>
        </p:nvPicPr>
        <p:blipFill>
          <a:blip r:embed="rId2"/>
          <a:stretch>
            <a:fillRect/>
          </a:stretch>
        </p:blipFill>
        <p:spPr>
          <a:xfrm>
            <a:off x="1619672" y="332656"/>
            <a:ext cx="5249111" cy="2737341"/>
          </a:xfrm>
          <a:prstGeom prst="rect">
            <a:avLst/>
          </a:prstGeom>
        </p:spPr>
      </p:pic>
      <p:sp>
        <p:nvSpPr>
          <p:cNvPr id="3" name="矩形 2"/>
          <p:cNvSpPr/>
          <p:nvPr/>
        </p:nvSpPr>
        <p:spPr>
          <a:xfrm>
            <a:off x="471720" y="356840"/>
            <a:ext cx="4572000" cy="523220"/>
          </a:xfrm>
          <a:prstGeom prst="rect">
            <a:avLst/>
          </a:prstGeom>
        </p:spPr>
        <p:txBody>
          <a:bodyPr>
            <a:spAutoFit/>
          </a:bodyPr>
          <a:lstStyle/>
          <a:p>
            <a:pPr eaLnBrk="1" hangingPunct="1"/>
            <a:r>
              <a:rPr lang="zh-CN" altLang="en-US" sz="2800" b="1" dirty="0">
                <a:effectLst>
                  <a:outerShdw blurRad="38100" dist="38100" dir="2700000" algn="tl">
                    <a:srgbClr val="000000">
                      <a:alpha val="43137"/>
                    </a:srgbClr>
                  </a:outerShdw>
                </a:effectLst>
                <a:latin typeface="+mn-ea"/>
              </a:rPr>
              <a:t>多晶</a:t>
            </a:r>
            <a:r>
              <a:rPr lang="zh-CN" altLang="en-US" sz="2800" b="1" dirty="0" smtClean="0">
                <a:effectLst>
                  <a:outerShdw blurRad="38100" dist="38100" dir="2700000" algn="tl">
                    <a:srgbClr val="000000">
                      <a:alpha val="43137"/>
                    </a:srgbClr>
                  </a:outerShdw>
                </a:effectLst>
                <a:latin typeface="+mn-ea"/>
              </a:rPr>
              <a:t>粉末法</a:t>
            </a:r>
            <a:r>
              <a:rPr lang="en-US" altLang="zh-CN" sz="2800" b="1" dirty="0">
                <a:effectLst>
                  <a:outerShdw blurRad="38100" dist="38100" dir="2700000" algn="tl">
                    <a:srgbClr val="000000">
                      <a:alpha val="43137"/>
                    </a:srgbClr>
                  </a:outerShdw>
                </a:effectLst>
                <a:latin typeface="+mn-ea"/>
              </a:rPr>
              <a:t>——</a:t>
            </a:r>
            <a:r>
              <a:rPr lang="zh-CN" altLang="en-US" sz="2800" b="1" dirty="0" smtClean="0">
                <a:effectLst>
                  <a:outerShdw blurRad="38100" dist="38100" dir="2700000" algn="tl">
                    <a:srgbClr val="000000">
                      <a:alpha val="43137"/>
                    </a:srgbClr>
                  </a:outerShdw>
                </a:effectLst>
                <a:latin typeface="+mn-ea"/>
              </a:rPr>
              <a:t>德</a:t>
            </a:r>
            <a:r>
              <a:rPr lang="zh-CN" altLang="en-US" sz="2800" b="1" dirty="0">
                <a:effectLst>
                  <a:outerShdw blurRad="38100" dist="38100" dir="2700000" algn="tl">
                    <a:srgbClr val="000000">
                      <a:alpha val="43137"/>
                    </a:srgbClr>
                  </a:outerShdw>
                </a:effectLst>
                <a:latin typeface="+mn-ea"/>
              </a:rPr>
              <a:t>拜和</a:t>
            </a:r>
            <a:r>
              <a:rPr lang="zh-CN" altLang="en-US" sz="2800" b="1" dirty="0" smtClean="0">
                <a:effectLst>
                  <a:outerShdw blurRad="38100" dist="38100" dir="2700000" algn="tl">
                    <a:srgbClr val="000000">
                      <a:alpha val="43137"/>
                    </a:srgbClr>
                  </a:outerShdw>
                </a:effectLst>
                <a:latin typeface="+mn-ea"/>
              </a:rPr>
              <a:t>谢勒</a:t>
            </a:r>
            <a:endParaRPr lang="zh-CN" altLang="en-US" sz="2800" b="1" dirty="0">
              <a:effectLst>
                <a:outerShdw blurRad="38100" dist="38100" dir="2700000" algn="tl">
                  <a:srgbClr val="000000">
                    <a:alpha val="43137"/>
                  </a:srgbClr>
                </a:outerShdw>
              </a:effectLst>
              <a:latin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ChangeArrowheads="1"/>
          </p:cNvSpPr>
          <p:nvPr/>
        </p:nvSpPr>
        <p:spPr bwMode="auto">
          <a:xfrm>
            <a:off x="539552" y="980728"/>
            <a:ext cx="8208963" cy="1917700"/>
          </a:xfrm>
          <a:prstGeom prst="rect">
            <a:avLst/>
          </a:prstGeom>
          <a:noFill/>
          <a:ln>
            <a:noFill/>
          </a:ln>
          <a:effectLst/>
          <a:extLst>
            <a:ext uri="{909E8E84-426E-40DD-AFC4-6F175D3DCCD1}">
              <a14:hiddenFill xmlns:a14="http://schemas.microsoft.com/office/drawing/2010/main">
                <a:gradFill rotWithShape="1">
                  <a:gsLst>
                    <a:gs pos="0">
                      <a:srgbClr val="4C1607"/>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342900" algn="l"/>
              </a:tabLst>
              <a:defRPr>
                <a:solidFill>
                  <a:schemeClr val="tx1"/>
                </a:solidFill>
                <a:latin typeface="Tahoma" panose="020B0604030504040204" pitchFamily="34" charset="0"/>
                <a:ea typeface="宋体" panose="02010600030101010101" pitchFamily="2" charset="-122"/>
              </a:defRPr>
            </a:lvl1pPr>
            <a:lvl2pPr marL="742950" indent="-285750">
              <a:tabLst>
                <a:tab pos="342900" algn="l"/>
              </a:tabLst>
              <a:defRPr>
                <a:solidFill>
                  <a:schemeClr val="tx1"/>
                </a:solidFill>
                <a:latin typeface="Tahoma" panose="020B0604030504040204" pitchFamily="34" charset="0"/>
                <a:ea typeface="宋体" panose="02010600030101010101" pitchFamily="2" charset="-122"/>
              </a:defRPr>
            </a:lvl2pPr>
            <a:lvl3pPr marL="1143000" indent="-228600">
              <a:tabLst>
                <a:tab pos="342900" algn="l"/>
              </a:tabLst>
              <a:defRPr>
                <a:solidFill>
                  <a:schemeClr val="tx1"/>
                </a:solidFill>
                <a:latin typeface="Tahoma" panose="020B0604030504040204" pitchFamily="34" charset="0"/>
                <a:ea typeface="宋体" panose="02010600030101010101" pitchFamily="2" charset="-122"/>
              </a:defRPr>
            </a:lvl3pPr>
            <a:lvl4pPr marL="1600200" indent="-228600">
              <a:tabLst>
                <a:tab pos="342900" algn="l"/>
              </a:tabLst>
              <a:defRPr>
                <a:solidFill>
                  <a:schemeClr val="tx1"/>
                </a:solidFill>
                <a:latin typeface="Tahoma" panose="020B0604030504040204" pitchFamily="34" charset="0"/>
                <a:ea typeface="宋体" panose="02010600030101010101" pitchFamily="2" charset="-122"/>
              </a:defRPr>
            </a:lvl4pPr>
            <a:lvl5pPr marL="2057400" indent="-228600">
              <a:tabLst>
                <a:tab pos="342900" algn="l"/>
              </a:tabLst>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tabLst>
                <a:tab pos="342900" algn="l"/>
              </a:tabLs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tabLst>
                <a:tab pos="342900" algn="l"/>
              </a:tabLs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tabLst>
                <a:tab pos="342900" algn="l"/>
              </a:tabLs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tabLst>
                <a:tab pos="342900" algn="l"/>
              </a:tabLst>
              <a:defRPr>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400" b="1">
                <a:solidFill>
                  <a:srgbClr val="CC6600"/>
                </a:solidFill>
                <a:latin typeface="Times New Roman" panose="02020603050405020304" pitchFamily="18" charset="0"/>
                <a:ea typeface="楷体_GB2312" pitchFamily="49" charset="-122"/>
              </a:rPr>
              <a:t>5-6</a:t>
            </a:r>
            <a:r>
              <a:rPr kumimoji="1" lang="en-US" altLang="zh-CN" sz="2400" b="1">
                <a:latin typeface="Times New Roman" panose="02020603050405020304" pitchFamily="18" charset="0"/>
                <a:ea typeface="楷体_GB2312" pitchFamily="49" charset="-122"/>
              </a:rPr>
              <a:t>  </a:t>
            </a:r>
            <a:r>
              <a:rPr kumimoji="1" lang="zh-CN" altLang="en-US" sz="2400" b="1">
                <a:latin typeface="Times New Roman" panose="02020603050405020304" pitchFamily="18" charset="0"/>
                <a:ea typeface="楷体_GB2312" pitchFamily="49" charset="-122"/>
              </a:rPr>
              <a:t>假设两个等效的</a:t>
            </a:r>
            <a:r>
              <a:rPr kumimoji="1" lang="en-US" altLang="zh-CN" sz="2400" b="1" i="1">
                <a:latin typeface="Times New Roman" panose="02020603050405020304" pitchFamily="18" charset="0"/>
                <a:ea typeface="楷体_GB2312" pitchFamily="49" charset="-122"/>
              </a:rPr>
              <a:t>d </a:t>
            </a:r>
            <a:r>
              <a:rPr kumimoji="1" lang="zh-CN" altLang="en-US" sz="2400" b="1">
                <a:latin typeface="Times New Roman" panose="02020603050405020304" pitchFamily="18" charset="0"/>
                <a:ea typeface="楷体_GB2312" pitchFamily="49" charset="-122"/>
              </a:rPr>
              <a:t>电子具有较强的自旋</a:t>
            </a:r>
            <a:r>
              <a:rPr kumimoji="1" lang="en-US" altLang="zh-CN" sz="2400" b="1">
                <a:latin typeface="Times New Roman" panose="02020603050405020304" pitchFamily="18" charset="0"/>
                <a:ea typeface="楷体_GB2312" pitchFamily="49" charset="-122"/>
              </a:rPr>
              <a:t>-</a:t>
            </a:r>
            <a:r>
              <a:rPr kumimoji="1" lang="zh-CN" altLang="en-US" sz="2400" b="1">
                <a:latin typeface="Times New Roman" panose="02020603050405020304" pitchFamily="18" charset="0"/>
                <a:ea typeface="楷体_GB2312" pitchFamily="49" charset="-122"/>
              </a:rPr>
              <a:t>轨道作用，从而导致 </a:t>
            </a:r>
            <a:r>
              <a:rPr kumimoji="1" lang="en-US" altLang="zh-CN" sz="2400" b="1" i="1">
                <a:latin typeface="Times New Roman" panose="02020603050405020304" pitchFamily="18" charset="0"/>
                <a:ea typeface="楷体_GB2312" pitchFamily="49" charset="-122"/>
              </a:rPr>
              <a:t>j </a:t>
            </a:r>
            <a:r>
              <a:rPr kumimoji="1" lang="en-US" altLang="zh-CN" sz="2400" b="1">
                <a:latin typeface="Times New Roman" panose="02020603050405020304" pitchFamily="18" charset="0"/>
                <a:ea typeface="楷体_GB2312" pitchFamily="49" charset="-122"/>
              </a:rPr>
              <a:t>- </a:t>
            </a:r>
            <a:r>
              <a:rPr kumimoji="1" lang="en-US" altLang="zh-CN" sz="2400" b="1" i="1">
                <a:latin typeface="Times New Roman" panose="02020603050405020304" pitchFamily="18" charset="0"/>
                <a:ea typeface="楷体_GB2312" pitchFamily="49" charset="-122"/>
              </a:rPr>
              <a:t>j </a:t>
            </a:r>
            <a:r>
              <a:rPr kumimoji="1" lang="zh-CN" altLang="en-US" sz="2400" b="1">
                <a:latin typeface="Times New Roman" panose="02020603050405020304" pitchFamily="18" charset="0"/>
                <a:ea typeface="楷体_GB2312" pitchFamily="49" charset="-122"/>
              </a:rPr>
              <a:t>耦合，试求它们总角动量的可能值。若它们发生</a:t>
            </a:r>
            <a:r>
              <a:rPr kumimoji="1" lang="en-US" altLang="zh-CN" sz="2400" b="1">
                <a:latin typeface="Times New Roman" panose="02020603050405020304" pitchFamily="18" charset="0"/>
                <a:ea typeface="楷体_GB2312" pitchFamily="49" charset="-122"/>
              </a:rPr>
              <a:t>L-S</a:t>
            </a:r>
            <a:r>
              <a:rPr kumimoji="1" lang="zh-CN" altLang="en-US" sz="2400" b="1">
                <a:latin typeface="Times New Roman" panose="02020603050405020304" pitchFamily="18" charset="0"/>
                <a:ea typeface="楷体_GB2312" pitchFamily="49" charset="-122"/>
              </a:rPr>
              <a:t>耦合，则它们总角动量的可能值又如何？在两种情况下，可能的状态数目及相同</a:t>
            </a:r>
            <a:r>
              <a:rPr kumimoji="1" lang="en-US" altLang="zh-CN" sz="2400" b="1" i="1">
                <a:latin typeface="Times New Roman" panose="02020603050405020304" pitchFamily="18" charset="0"/>
                <a:ea typeface="楷体_GB2312" pitchFamily="49" charset="-122"/>
              </a:rPr>
              <a:t>J </a:t>
            </a:r>
            <a:r>
              <a:rPr kumimoji="1" lang="zh-CN" altLang="en-US" sz="2400" b="1">
                <a:latin typeface="Times New Roman" panose="02020603050405020304" pitchFamily="18" charset="0"/>
                <a:ea typeface="楷体_GB2312" pitchFamily="49" charset="-122"/>
              </a:rPr>
              <a:t>值出现的次数是否相同？ </a:t>
            </a:r>
          </a:p>
          <a:p>
            <a:pPr eaLnBrk="1" hangingPunct="1"/>
            <a:r>
              <a:rPr kumimoji="1" lang="zh-CN" altLang="en-US" sz="2400" b="1">
                <a:latin typeface="Times New Roman" panose="02020603050405020304" pitchFamily="18" charset="0"/>
                <a:ea typeface="楷体_GB2312" pitchFamily="49" charset="-122"/>
              </a:rPr>
              <a:t>解</a:t>
            </a:r>
            <a:r>
              <a:rPr kumimoji="1" lang="en-US" altLang="zh-CN" sz="2400" b="1">
                <a:latin typeface="Times New Roman" panose="02020603050405020304" pitchFamily="18" charset="0"/>
                <a:ea typeface="楷体_GB2312" pitchFamily="49" charset="-122"/>
              </a:rPr>
              <a:t>: </a:t>
            </a:r>
          </a:p>
        </p:txBody>
      </p:sp>
      <p:grpSp>
        <p:nvGrpSpPr>
          <p:cNvPr id="136207" name="Group 15"/>
          <p:cNvGrpSpPr>
            <a:grpSpLocks/>
          </p:cNvGrpSpPr>
          <p:nvPr/>
        </p:nvGrpSpPr>
        <p:grpSpPr bwMode="auto">
          <a:xfrm>
            <a:off x="1115815" y="2780953"/>
            <a:ext cx="5788025" cy="576262"/>
            <a:chOff x="703" y="1979"/>
            <a:chExt cx="3646" cy="363"/>
          </a:xfrm>
        </p:grpSpPr>
        <p:sp>
          <p:nvSpPr>
            <p:cNvPr id="65546" name="AutoShape 6"/>
            <p:cNvSpPr>
              <a:spLocks noChangeArrowheads="1"/>
            </p:cNvSpPr>
            <p:nvPr/>
          </p:nvSpPr>
          <p:spPr bwMode="auto">
            <a:xfrm>
              <a:off x="703" y="2024"/>
              <a:ext cx="953" cy="317"/>
            </a:xfrm>
            <a:prstGeom prst="rightArrow">
              <a:avLst>
                <a:gd name="adj1" fmla="val 99417"/>
                <a:gd name="adj2" fmla="val 75074"/>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dd</a:t>
              </a:r>
              <a:r>
                <a:rPr kumimoji="1" lang="zh-CN" altLang="en-US" sz="2800" b="1">
                  <a:latin typeface="Times New Roman" panose="02020603050405020304" pitchFamily="18" charset="0"/>
                  <a:ea typeface="楷体_GB2312" pitchFamily="49" charset="-122"/>
                </a:rPr>
                <a:t>组态</a:t>
              </a:r>
            </a:p>
          </p:txBody>
        </p:sp>
        <p:graphicFrame>
          <p:nvGraphicFramePr>
            <p:cNvPr id="65547" name="Object 7"/>
            <p:cNvGraphicFramePr>
              <a:graphicFrameLocks noChangeAspect="1"/>
            </p:cNvGraphicFramePr>
            <p:nvPr/>
          </p:nvGraphicFramePr>
          <p:xfrm>
            <a:off x="1746" y="1979"/>
            <a:ext cx="2603" cy="363"/>
          </p:xfrm>
          <a:graphic>
            <a:graphicData uri="http://schemas.openxmlformats.org/presentationml/2006/ole">
              <mc:AlternateContent xmlns:mc="http://schemas.openxmlformats.org/markup-compatibility/2006">
                <mc:Choice xmlns:v="urn:schemas-microsoft-com:vml" Requires="v">
                  <p:oleObj spid="_x0000_s54409" name="公式" r:id="rId3" imgW="1548728" imgH="215806" progId="Equation.3">
                    <p:embed/>
                  </p:oleObj>
                </mc:Choice>
                <mc:Fallback>
                  <p:oleObj name="公式" r:id="rId3" imgW="1548728"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 y="1979"/>
                          <a:ext cx="2603" cy="363"/>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6209" name="Group 17"/>
          <p:cNvGrpSpPr>
            <a:grpSpLocks/>
          </p:cNvGrpSpPr>
          <p:nvPr/>
        </p:nvGrpSpPr>
        <p:grpSpPr bwMode="auto">
          <a:xfrm>
            <a:off x="1115815" y="4939953"/>
            <a:ext cx="6265862" cy="1306512"/>
            <a:chOff x="703" y="3339"/>
            <a:chExt cx="3947" cy="823"/>
          </a:xfrm>
        </p:grpSpPr>
        <p:sp>
          <p:nvSpPr>
            <p:cNvPr id="65544" name="AutoShape 9"/>
            <p:cNvSpPr>
              <a:spLocks noChangeArrowheads="1"/>
            </p:cNvSpPr>
            <p:nvPr/>
          </p:nvSpPr>
          <p:spPr bwMode="auto">
            <a:xfrm>
              <a:off x="703" y="3385"/>
              <a:ext cx="953" cy="681"/>
            </a:xfrm>
            <a:prstGeom prst="rightArrow">
              <a:avLst>
                <a:gd name="adj1" fmla="val 50000"/>
                <a:gd name="adj2" fmla="val 34985"/>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L-S</a:t>
              </a:r>
              <a:r>
                <a:rPr kumimoji="1" lang="zh-CN" altLang="en-US" sz="2800" b="1">
                  <a:latin typeface="Times New Roman" panose="02020603050405020304" pitchFamily="18" charset="0"/>
                  <a:ea typeface="楷体_GB2312" pitchFamily="49" charset="-122"/>
                </a:rPr>
                <a:t>耦合</a:t>
              </a:r>
            </a:p>
          </p:txBody>
        </p:sp>
        <p:graphicFrame>
          <p:nvGraphicFramePr>
            <p:cNvPr id="65545" name="Object 10"/>
            <p:cNvGraphicFramePr>
              <a:graphicFrameLocks noChangeAspect="1"/>
            </p:cNvGraphicFramePr>
            <p:nvPr/>
          </p:nvGraphicFramePr>
          <p:xfrm>
            <a:off x="1746" y="3339"/>
            <a:ext cx="2904" cy="823"/>
          </p:xfrm>
          <a:graphic>
            <a:graphicData uri="http://schemas.openxmlformats.org/presentationml/2006/ole">
              <mc:AlternateContent xmlns:mc="http://schemas.openxmlformats.org/markup-compatibility/2006">
                <mc:Choice xmlns:v="urn:schemas-microsoft-com:vml" Requires="v">
                  <p:oleObj spid="_x0000_s54410" name="公式" r:id="rId5" imgW="1790700" imgH="508000" progId="Equation.3">
                    <p:embed/>
                  </p:oleObj>
                </mc:Choice>
                <mc:Fallback>
                  <p:oleObj name="公式" r:id="rId5" imgW="17907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6" y="3339"/>
                          <a:ext cx="2904" cy="823"/>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6208" name="Group 16"/>
          <p:cNvGrpSpPr>
            <a:grpSpLocks/>
          </p:cNvGrpSpPr>
          <p:nvPr/>
        </p:nvGrpSpPr>
        <p:grpSpPr bwMode="auto">
          <a:xfrm>
            <a:off x="1115815" y="3573115"/>
            <a:ext cx="7721600" cy="1152525"/>
            <a:chOff x="703" y="2478"/>
            <a:chExt cx="4864" cy="726"/>
          </a:xfrm>
        </p:grpSpPr>
        <p:sp>
          <p:nvSpPr>
            <p:cNvPr id="65542" name="AutoShape 13"/>
            <p:cNvSpPr>
              <a:spLocks noChangeArrowheads="1"/>
            </p:cNvSpPr>
            <p:nvPr/>
          </p:nvSpPr>
          <p:spPr bwMode="auto">
            <a:xfrm>
              <a:off x="703" y="2523"/>
              <a:ext cx="953" cy="681"/>
            </a:xfrm>
            <a:prstGeom prst="rightArrow">
              <a:avLst>
                <a:gd name="adj1" fmla="val 50000"/>
                <a:gd name="adj2" fmla="val 34985"/>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800" b="1">
                  <a:latin typeface="Times New Roman" panose="02020603050405020304" pitchFamily="18" charset="0"/>
                  <a:ea typeface="楷体_GB2312" pitchFamily="49" charset="-122"/>
                </a:rPr>
                <a:t>j-j</a:t>
              </a:r>
              <a:r>
                <a:rPr kumimoji="1" lang="zh-CN" altLang="en-US" sz="2800" b="1">
                  <a:latin typeface="Times New Roman" panose="02020603050405020304" pitchFamily="18" charset="0"/>
                  <a:ea typeface="楷体_GB2312" pitchFamily="49" charset="-122"/>
                </a:rPr>
                <a:t>耦合</a:t>
              </a:r>
            </a:p>
          </p:txBody>
        </p:sp>
        <p:graphicFrame>
          <p:nvGraphicFramePr>
            <p:cNvPr id="65543" name="Object 14"/>
            <p:cNvGraphicFramePr>
              <a:graphicFrameLocks noChangeAspect="1"/>
            </p:cNvGraphicFramePr>
            <p:nvPr/>
          </p:nvGraphicFramePr>
          <p:xfrm>
            <a:off x="1746" y="2478"/>
            <a:ext cx="3821" cy="714"/>
          </p:xfrm>
          <a:graphic>
            <a:graphicData uri="http://schemas.openxmlformats.org/presentationml/2006/ole">
              <mc:AlternateContent xmlns:mc="http://schemas.openxmlformats.org/markup-compatibility/2006">
                <mc:Choice xmlns:v="urn:schemas-microsoft-com:vml" Requires="v">
                  <p:oleObj spid="_x0000_s54411" name="公式" r:id="rId7" imgW="2311400" imgH="431800" progId="Equation.3">
                    <p:embed/>
                  </p:oleObj>
                </mc:Choice>
                <mc:Fallback>
                  <p:oleObj name="公式" r:id="rId7" imgW="23114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6" y="2478"/>
                          <a:ext cx="3821" cy="714"/>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155975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6207"/>
                                        </p:tgtEl>
                                        <p:attrNameLst>
                                          <p:attrName>style.visibility</p:attrName>
                                        </p:attrNameLst>
                                      </p:cBhvr>
                                      <p:to>
                                        <p:strVal val="visible"/>
                                      </p:to>
                                    </p:set>
                                    <p:animEffect transition="in" filter="wipe(left)">
                                      <p:cBhvr>
                                        <p:cTn id="7" dur="1000"/>
                                        <p:tgtEl>
                                          <p:spTgt spid="1362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6208"/>
                                        </p:tgtEl>
                                        <p:attrNameLst>
                                          <p:attrName>style.visibility</p:attrName>
                                        </p:attrNameLst>
                                      </p:cBhvr>
                                      <p:to>
                                        <p:strVal val="visible"/>
                                      </p:to>
                                    </p:set>
                                    <p:animEffect transition="in" filter="wipe(left)">
                                      <p:cBhvr>
                                        <p:cTn id="12" dur="1000"/>
                                        <p:tgtEl>
                                          <p:spTgt spid="1362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6209"/>
                                        </p:tgtEl>
                                        <p:attrNameLst>
                                          <p:attrName>style.visibility</p:attrName>
                                        </p:attrNameLst>
                                      </p:cBhvr>
                                      <p:to>
                                        <p:strVal val="visible"/>
                                      </p:to>
                                    </p:set>
                                    <p:animEffect transition="in" filter="wipe(left)">
                                      <p:cBhvr>
                                        <p:cTn id="17" dur="1000"/>
                                        <p:tgtEl>
                                          <p:spTgt spid="136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9552" y="1258551"/>
            <a:ext cx="8229600" cy="4525962"/>
          </a:xfrm>
        </p:spPr>
        <p:txBody>
          <a:bodyPr/>
          <a:lstStyle/>
          <a:p>
            <a:r>
              <a:rPr lang="zh-CN" altLang="en-US" sz="2400" dirty="0">
                <a:latin typeface="+mn-ea"/>
              </a:rPr>
              <a:t>偏振这个概念只是对横波才存在</a:t>
            </a:r>
          </a:p>
        </p:txBody>
      </p:sp>
      <p:sp>
        <p:nvSpPr>
          <p:cNvPr id="3" name="标题 2"/>
          <p:cNvSpPr>
            <a:spLocks noGrp="1"/>
          </p:cNvSpPr>
          <p:nvPr>
            <p:ph type="title"/>
          </p:nvPr>
        </p:nvSpPr>
        <p:spPr/>
        <p:txBody>
          <a:bodyPr>
            <a:normAutofit/>
          </a:bodyPr>
          <a:lstStyle/>
          <a:p>
            <a:r>
              <a:rPr lang="en-US" altLang="zh-CN" sz="2800" dirty="0"/>
              <a:t>X</a:t>
            </a:r>
            <a:r>
              <a:rPr lang="zh-CN" altLang="en-US" sz="2800" dirty="0"/>
              <a:t>射线的</a:t>
            </a:r>
            <a:r>
              <a:rPr lang="zh-CN" altLang="en-US" sz="2800" dirty="0" smtClean="0"/>
              <a:t>偏振</a:t>
            </a:r>
            <a:endParaRPr lang="zh-CN" altLang="en-US" sz="2800" dirty="0"/>
          </a:p>
        </p:txBody>
      </p:sp>
      <p:sp>
        <p:nvSpPr>
          <p:cNvPr id="5" name="Rectangle 4"/>
          <p:cNvSpPr>
            <a:spLocks noChangeArrowheads="1"/>
          </p:cNvSpPr>
          <p:nvPr/>
        </p:nvSpPr>
        <p:spPr bwMode="auto">
          <a:xfrm>
            <a:off x="82352" y="5524956"/>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lang="zh-CN" altLang="en-US" dirty="0">
                <a:latin typeface="+mn-ea"/>
                <a:ea typeface="+mn-ea"/>
              </a:rPr>
              <a:t>产生偏振的双散射装置的示意图</a:t>
            </a:r>
            <a:r>
              <a:rPr lang="zh-CN" altLang="en-US" sz="2800" dirty="0">
                <a:latin typeface="+mn-ea"/>
                <a:ea typeface="+mn-ea"/>
              </a:rPr>
              <a:t> </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16832"/>
            <a:ext cx="6264696" cy="332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8742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5"/>
          <p:cNvSpPr>
            <a:spLocks noChangeArrowheads="1"/>
          </p:cNvSpPr>
          <p:nvPr/>
        </p:nvSpPr>
        <p:spPr bwMode="auto">
          <a:xfrm>
            <a:off x="539552" y="5517232"/>
            <a:ext cx="8280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从此式可知，波长</a:t>
            </a:r>
            <a:r>
              <a:rPr lang="en-US" altLang="zh-CN" dirty="0">
                <a:solidFill>
                  <a:schemeClr val="tx1"/>
                </a:solidFill>
                <a:latin typeface="Times New Roman" panose="02020603050405020304" pitchFamily="18" charset="0"/>
                <a:ea typeface="+mn-ea"/>
                <a:cs typeface="Times New Roman" panose="02020603050405020304" pitchFamily="18" charset="0"/>
              </a:rPr>
              <a:t>λ</a:t>
            </a:r>
            <a:r>
              <a:rPr lang="zh-CN" altLang="en-US" dirty="0">
                <a:solidFill>
                  <a:schemeClr val="tx1"/>
                </a:solidFill>
                <a:latin typeface="Times New Roman" panose="02020603050405020304" pitchFamily="18" charset="0"/>
                <a:ea typeface="+mn-ea"/>
                <a:cs typeface="Times New Roman" panose="02020603050405020304" pitchFamily="18" charset="0"/>
              </a:rPr>
              <a:t>必须比</a:t>
            </a:r>
            <a:r>
              <a:rPr lang="en-US" altLang="zh-CN" dirty="0">
                <a:solidFill>
                  <a:schemeClr val="tx1"/>
                </a:solidFill>
                <a:latin typeface="Times New Roman" panose="02020603050405020304" pitchFamily="18" charset="0"/>
                <a:ea typeface="+mn-ea"/>
                <a:cs typeface="Times New Roman" panose="02020603050405020304" pitchFamily="18" charset="0"/>
              </a:rPr>
              <a:t>2d</a:t>
            </a:r>
            <a:r>
              <a:rPr lang="zh-CN" altLang="en-US" dirty="0">
                <a:solidFill>
                  <a:schemeClr val="tx1"/>
                </a:solidFill>
                <a:latin typeface="Times New Roman" panose="02020603050405020304" pitchFamily="18" charset="0"/>
                <a:ea typeface="+mn-ea"/>
                <a:cs typeface="Times New Roman" panose="02020603050405020304" pitchFamily="18" charset="0"/>
              </a:rPr>
              <a:t>小，而且，对于</a:t>
            </a:r>
            <a:r>
              <a:rPr lang="en-US" altLang="zh-CN" dirty="0">
                <a:solidFill>
                  <a:schemeClr val="tx1"/>
                </a:solidFill>
                <a:latin typeface="Times New Roman" panose="02020603050405020304" pitchFamily="18" charset="0"/>
                <a:ea typeface="+mn-ea"/>
                <a:cs typeface="Times New Roman" panose="02020603050405020304" pitchFamily="18" charset="0"/>
              </a:rPr>
              <a:t>λ</a:t>
            </a:r>
            <a:r>
              <a:rPr lang="zh-CN" altLang="en-US" dirty="0">
                <a:solidFill>
                  <a:schemeClr val="tx1"/>
                </a:solidFill>
                <a:latin typeface="Times New Roman" panose="02020603050405020304" pitchFamily="18" charset="0"/>
                <a:ea typeface="+mn-ea"/>
                <a:cs typeface="Times New Roman" panose="02020603050405020304" pitchFamily="18" charset="0"/>
              </a:rPr>
              <a:t>和</a:t>
            </a:r>
            <a:r>
              <a:rPr lang="en-US" altLang="zh-CN" dirty="0">
                <a:solidFill>
                  <a:schemeClr val="tx1"/>
                </a:solidFill>
                <a:latin typeface="Times New Roman" panose="02020603050405020304" pitchFamily="18" charset="0"/>
                <a:ea typeface="+mn-ea"/>
                <a:cs typeface="Times New Roman" panose="02020603050405020304" pitchFamily="18" charset="0"/>
              </a:rPr>
              <a:t>d</a:t>
            </a:r>
            <a:r>
              <a:rPr lang="zh-CN" altLang="en-US" dirty="0">
                <a:solidFill>
                  <a:schemeClr val="tx1"/>
                </a:solidFill>
                <a:latin typeface="Times New Roman" panose="02020603050405020304" pitchFamily="18" charset="0"/>
                <a:ea typeface="+mn-ea"/>
                <a:cs typeface="Times New Roman" panose="02020603050405020304" pitchFamily="18" charset="0"/>
              </a:rPr>
              <a:t>这两个量，只要已知其一，便可知其二。</a:t>
            </a:r>
          </a:p>
        </p:txBody>
      </p:sp>
      <p:sp>
        <p:nvSpPr>
          <p:cNvPr id="33796" name="Rectangle 6"/>
          <p:cNvSpPr>
            <a:spLocks noChangeArrowheads="1"/>
          </p:cNvSpPr>
          <p:nvPr/>
        </p:nvSpPr>
        <p:spPr bwMode="auto">
          <a:xfrm>
            <a:off x="2411760" y="4976113"/>
            <a:ext cx="37544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en-US" altLang="zh-CN" sz="2800" dirty="0">
                <a:latin typeface="Times New Roman" panose="02020603050405020304" pitchFamily="18" charset="0"/>
                <a:ea typeface="楷体_GB2312" pitchFamily="49" charset="-122"/>
              </a:rPr>
              <a:t>2dsin</a:t>
            </a:r>
            <a:r>
              <a:rPr lang="en-US" altLang="zh-CN" sz="2800" i="1" dirty="0">
                <a:latin typeface="Times New Roman" panose="02020603050405020304" pitchFamily="18" charset="0"/>
                <a:ea typeface="楷体_GB2312" pitchFamily="49" charset="-122"/>
              </a:rPr>
              <a:t>θ</a:t>
            </a:r>
            <a:r>
              <a:rPr lang="en-US" altLang="zh-CN" sz="2800" dirty="0">
                <a:latin typeface="Times New Roman" panose="02020603050405020304" pitchFamily="18" charset="0"/>
                <a:ea typeface="楷体_GB2312" pitchFamily="49" charset="-122"/>
              </a:rPr>
              <a:t>=</a:t>
            </a:r>
            <a:r>
              <a:rPr lang="en-US" altLang="zh-CN" sz="2800" dirty="0" err="1">
                <a:latin typeface="Times New Roman" panose="02020603050405020304" pitchFamily="18" charset="0"/>
                <a:ea typeface="楷体_GB2312" pitchFamily="49" charset="-122"/>
              </a:rPr>
              <a:t>nλ</a:t>
            </a:r>
            <a:r>
              <a:rPr lang="zh-CN" altLang="en-US" sz="2800" dirty="0">
                <a:latin typeface="Times New Roman" panose="02020603050405020304" pitchFamily="18" charset="0"/>
                <a:ea typeface="楷体_GB2312" pitchFamily="49" charset="-122"/>
              </a:rPr>
              <a:t>，</a:t>
            </a:r>
            <a:r>
              <a:rPr lang="en-US" altLang="zh-CN" sz="2800" dirty="0">
                <a:latin typeface="Times New Roman" panose="02020603050405020304" pitchFamily="18" charset="0"/>
                <a:ea typeface="楷体_GB2312" pitchFamily="49" charset="-122"/>
              </a:rPr>
              <a:t>n=1,2,….</a:t>
            </a:r>
          </a:p>
        </p:txBody>
      </p:sp>
      <p:pic>
        <p:nvPicPr>
          <p:cNvPr id="2" name="图片 1"/>
          <p:cNvPicPr>
            <a:picLocks noChangeAspect="1"/>
          </p:cNvPicPr>
          <p:nvPr/>
        </p:nvPicPr>
        <p:blipFill rotWithShape="1">
          <a:blip r:embed="rId2">
            <a:clrChange>
              <a:clrFrom>
                <a:srgbClr val="FFFFFF"/>
              </a:clrFrom>
              <a:clrTo>
                <a:srgbClr val="FFFFFF">
                  <a:alpha val="0"/>
                </a:srgbClr>
              </a:clrTo>
            </a:clrChange>
          </a:blip>
          <a:srcRect b="11861"/>
          <a:stretch/>
        </p:blipFill>
        <p:spPr>
          <a:xfrm>
            <a:off x="323528" y="332656"/>
            <a:ext cx="5328592" cy="3820069"/>
          </a:xfrm>
          <a:prstGeom prst="rect">
            <a:avLst/>
          </a:prstGeom>
        </p:spPr>
      </p:pic>
      <p:pic>
        <p:nvPicPr>
          <p:cNvPr id="5" name="Picture 4" descr="1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51681" y="764704"/>
            <a:ext cx="33972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30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p:bldP spid="3379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331" t="3876" r="6981" b="16666"/>
          <a:stretch/>
        </p:blipFill>
        <p:spPr bwMode="auto">
          <a:xfrm>
            <a:off x="5499181" y="3627191"/>
            <a:ext cx="2592288" cy="25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a:spLocks noGrp="1"/>
          </p:cNvSpPr>
          <p:nvPr>
            <p:ph type="title"/>
          </p:nvPr>
        </p:nvSpPr>
        <p:spPr/>
        <p:txBody>
          <a:bodyPr>
            <a:normAutofit/>
          </a:bodyPr>
          <a:lstStyle/>
          <a:p>
            <a:r>
              <a:rPr lang="zh-CN" altLang="en-US" sz="2800" dirty="0" smtClean="0"/>
              <a:t>劳</a:t>
            </a:r>
            <a:r>
              <a:rPr lang="zh-CN" altLang="en-US" sz="2800" dirty="0"/>
              <a:t>厄</a:t>
            </a:r>
            <a:r>
              <a:rPr lang="zh-CN" altLang="en-US" sz="2800" dirty="0" smtClean="0"/>
              <a:t>相片</a:t>
            </a:r>
            <a:r>
              <a:rPr lang="zh-CN" altLang="en-US" sz="2800" dirty="0"/>
              <a:t>法和多晶</a:t>
            </a:r>
            <a:r>
              <a:rPr lang="zh-CN" altLang="en-US" sz="2800" dirty="0" smtClean="0"/>
              <a:t>粉末法</a:t>
            </a:r>
            <a:endParaRPr lang="zh-CN" altLang="en-US" sz="2800" dirty="0"/>
          </a:p>
        </p:txBody>
      </p:sp>
      <p:pic>
        <p:nvPicPr>
          <p:cNvPr id="6" name="图片 5"/>
          <p:cNvPicPr>
            <a:picLocks noChangeAspect="1"/>
          </p:cNvPicPr>
          <p:nvPr/>
        </p:nvPicPr>
        <p:blipFill>
          <a:blip r:embed="rId3"/>
          <a:stretch>
            <a:fillRect/>
          </a:stretch>
        </p:blipFill>
        <p:spPr>
          <a:xfrm>
            <a:off x="827584" y="3693324"/>
            <a:ext cx="2814182" cy="2659804"/>
          </a:xfrm>
          <a:prstGeom prst="rect">
            <a:avLst/>
          </a:prstGeom>
        </p:spPr>
      </p:pic>
      <p:pic>
        <p:nvPicPr>
          <p:cNvPr id="7" name="图片 6"/>
          <p:cNvPicPr>
            <a:picLocks noChangeAspect="1"/>
          </p:cNvPicPr>
          <p:nvPr/>
        </p:nvPicPr>
        <p:blipFill>
          <a:blip r:embed="rId4"/>
          <a:stretch>
            <a:fillRect/>
          </a:stretch>
        </p:blipFill>
        <p:spPr>
          <a:xfrm>
            <a:off x="4170770" y="794319"/>
            <a:ext cx="5249111" cy="2737341"/>
          </a:xfrm>
          <a:prstGeom prst="rect">
            <a:avLst/>
          </a:prstGeom>
        </p:spPr>
      </p:pic>
      <p:pic>
        <p:nvPicPr>
          <p:cNvPr id="8" name="Picture 4" descr="1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520" y="1162427"/>
            <a:ext cx="4104456" cy="230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838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a:bodyPr>
          <a:lstStyle/>
          <a:p>
            <a:r>
              <a:rPr lang="zh-CN" altLang="en-US" sz="2800" dirty="0" smtClean="0"/>
              <a:t>光电效应！电光效应？</a:t>
            </a:r>
            <a:endParaRPr lang="zh-CN" altLang="en-US" sz="2800" dirty="0"/>
          </a:p>
        </p:txBody>
      </p:sp>
      <p:pic>
        <p:nvPicPr>
          <p:cNvPr id="4" name="Picture 5" descr="C:\Documents and Settings\Administrator\My Documents\My Pictures\tes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03" y="2204864"/>
            <a:ext cx="3840427" cy="288032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3"/>
          <a:srcRect b="11111"/>
          <a:stretch/>
        </p:blipFill>
        <p:spPr>
          <a:xfrm>
            <a:off x="4563840" y="2492896"/>
            <a:ext cx="4312625" cy="2304256"/>
          </a:xfrm>
          <a:prstGeom prst="rect">
            <a:avLst/>
          </a:prstGeom>
        </p:spPr>
      </p:pic>
    </p:spTree>
    <p:extLst>
      <p:ext uri="{BB962C8B-B14F-4D97-AF65-F5344CB8AC3E}">
        <p14:creationId xmlns:p14="http://schemas.microsoft.com/office/powerpoint/2010/main" val="35231808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1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7704" y="3107625"/>
            <a:ext cx="6019800"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3"/>
          <p:cNvSpPr>
            <a:spLocks noChangeArrowheads="1"/>
          </p:cNvSpPr>
          <p:nvPr/>
        </p:nvSpPr>
        <p:spPr bwMode="auto">
          <a:xfrm>
            <a:off x="361156" y="1168633"/>
            <a:ext cx="84978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en-US" altLang="zh-CN" dirty="0">
                <a:solidFill>
                  <a:schemeClr val="folHlink"/>
                </a:solidFill>
                <a:latin typeface="+mn-ea"/>
                <a:ea typeface="+mn-ea"/>
              </a:rPr>
              <a:t>A. X</a:t>
            </a:r>
            <a:r>
              <a:rPr lang="zh-CN" altLang="en-US" dirty="0">
                <a:solidFill>
                  <a:schemeClr val="folHlink"/>
                </a:solidFill>
                <a:latin typeface="+mn-ea"/>
                <a:ea typeface="+mn-ea"/>
              </a:rPr>
              <a:t>射线的发射谱</a:t>
            </a:r>
          </a:p>
          <a:p>
            <a:pPr algn="just">
              <a:spcBef>
                <a:spcPct val="0"/>
              </a:spcBef>
              <a:buClrTx/>
              <a:buFontTx/>
              <a:buNone/>
            </a:pPr>
            <a:r>
              <a:rPr lang="zh-CN" altLang="en-US" dirty="0" smtClean="0">
                <a:solidFill>
                  <a:schemeClr val="tx1"/>
                </a:solidFill>
                <a:latin typeface="+mn-ea"/>
                <a:ea typeface="+mn-ea"/>
              </a:rPr>
              <a:t>利用图示</a:t>
            </a:r>
            <a:r>
              <a:rPr lang="zh-CN" altLang="en-US" dirty="0">
                <a:solidFill>
                  <a:schemeClr val="tx1"/>
                </a:solidFill>
                <a:latin typeface="+mn-ea"/>
                <a:ea typeface="+mn-ea"/>
              </a:rPr>
              <a:t>装置，我们可以得到</a:t>
            </a:r>
            <a:r>
              <a:rPr lang="en-US" altLang="zh-CN" dirty="0">
                <a:solidFill>
                  <a:schemeClr val="tx1"/>
                </a:solidFill>
                <a:latin typeface="+mn-ea"/>
                <a:ea typeface="+mn-ea"/>
              </a:rPr>
              <a:t>X</a:t>
            </a:r>
            <a:r>
              <a:rPr lang="zh-CN" altLang="en-US" dirty="0">
                <a:solidFill>
                  <a:schemeClr val="tx1"/>
                </a:solidFill>
                <a:latin typeface="+mn-ea"/>
                <a:ea typeface="+mn-ea"/>
              </a:rPr>
              <a:t>射线。再利用晶体衍射的布喇格公式，即可测得</a:t>
            </a:r>
            <a:r>
              <a:rPr lang="en-US" altLang="zh-CN" dirty="0">
                <a:solidFill>
                  <a:schemeClr val="tx1"/>
                </a:solidFill>
                <a:latin typeface="+mn-ea"/>
                <a:ea typeface="+mn-ea"/>
              </a:rPr>
              <a:t>X</a:t>
            </a:r>
            <a:r>
              <a:rPr lang="zh-CN" altLang="en-US" dirty="0">
                <a:solidFill>
                  <a:schemeClr val="tx1"/>
                </a:solidFill>
                <a:latin typeface="+mn-ea"/>
                <a:ea typeface="+mn-ea"/>
              </a:rPr>
              <a:t>射线的</a:t>
            </a:r>
            <a:r>
              <a:rPr lang="zh-CN" altLang="en-US" dirty="0">
                <a:solidFill>
                  <a:srgbClr val="C00000"/>
                </a:solidFill>
                <a:latin typeface="+mn-ea"/>
                <a:ea typeface="+mn-ea"/>
              </a:rPr>
              <a:t>波长</a:t>
            </a:r>
            <a:r>
              <a:rPr lang="zh-CN" altLang="en-US" dirty="0">
                <a:solidFill>
                  <a:schemeClr val="tx1"/>
                </a:solidFill>
                <a:latin typeface="+mn-ea"/>
                <a:ea typeface="+mn-ea"/>
              </a:rPr>
              <a:t>；按照记录</a:t>
            </a:r>
            <a:r>
              <a:rPr lang="en-US" altLang="zh-CN" dirty="0">
                <a:solidFill>
                  <a:schemeClr val="tx1"/>
                </a:solidFill>
                <a:latin typeface="+mn-ea"/>
                <a:ea typeface="+mn-ea"/>
              </a:rPr>
              <a:t>X</a:t>
            </a:r>
            <a:r>
              <a:rPr lang="zh-CN" altLang="en-US" dirty="0">
                <a:solidFill>
                  <a:schemeClr val="tx1"/>
                </a:solidFill>
                <a:latin typeface="+mn-ea"/>
                <a:ea typeface="+mn-ea"/>
              </a:rPr>
              <a:t>射线照相片上的黑度，可以测得</a:t>
            </a:r>
            <a:r>
              <a:rPr lang="en-US" altLang="zh-CN" dirty="0">
                <a:solidFill>
                  <a:schemeClr val="tx1"/>
                </a:solidFill>
                <a:latin typeface="+mn-ea"/>
                <a:ea typeface="+mn-ea"/>
              </a:rPr>
              <a:t>X</a:t>
            </a:r>
            <a:r>
              <a:rPr lang="zh-CN" altLang="en-US" dirty="0">
                <a:solidFill>
                  <a:schemeClr val="tx1"/>
                </a:solidFill>
                <a:latin typeface="+mn-ea"/>
                <a:ea typeface="+mn-ea"/>
              </a:rPr>
              <a:t>射线的</a:t>
            </a:r>
            <a:r>
              <a:rPr lang="zh-CN" altLang="en-US" dirty="0">
                <a:solidFill>
                  <a:srgbClr val="C00000"/>
                </a:solidFill>
                <a:latin typeface="+mn-ea"/>
                <a:ea typeface="+mn-ea"/>
              </a:rPr>
              <a:t>强度</a:t>
            </a:r>
            <a:r>
              <a:rPr lang="zh-CN" altLang="en-US" dirty="0">
                <a:solidFill>
                  <a:schemeClr val="tx1"/>
                </a:solidFill>
                <a:latin typeface="+mn-ea"/>
                <a:ea typeface="+mn-ea"/>
              </a:rPr>
              <a:t>。于是，我们可以得到</a:t>
            </a:r>
            <a:r>
              <a:rPr lang="en-US" altLang="zh-CN" dirty="0">
                <a:solidFill>
                  <a:schemeClr val="tx1"/>
                </a:solidFill>
                <a:latin typeface="+mn-ea"/>
                <a:ea typeface="+mn-ea"/>
              </a:rPr>
              <a:t>X</a:t>
            </a:r>
            <a:r>
              <a:rPr lang="zh-CN" altLang="en-US" dirty="0">
                <a:solidFill>
                  <a:schemeClr val="tx1"/>
                </a:solidFill>
                <a:latin typeface="+mn-ea"/>
                <a:ea typeface="+mn-ea"/>
              </a:rPr>
              <a:t>射线的发射谱</a:t>
            </a:r>
            <a:r>
              <a:rPr lang="en-US" altLang="zh-CN" dirty="0">
                <a:solidFill>
                  <a:schemeClr val="tx1"/>
                </a:solidFill>
                <a:latin typeface="+mn-ea"/>
                <a:ea typeface="+mn-ea"/>
              </a:rPr>
              <a:t>——X</a:t>
            </a:r>
            <a:r>
              <a:rPr lang="zh-CN" altLang="en-US" dirty="0">
                <a:solidFill>
                  <a:schemeClr val="tx1"/>
                </a:solidFill>
                <a:latin typeface="+mn-ea"/>
                <a:ea typeface="+mn-ea"/>
              </a:rPr>
              <a:t>射线的波长与强度的关系图</a:t>
            </a:r>
            <a:r>
              <a:rPr lang="zh-CN" altLang="en-US" dirty="0" smtClean="0">
                <a:solidFill>
                  <a:schemeClr val="tx1"/>
                </a:solidFill>
                <a:latin typeface="+mn-ea"/>
                <a:ea typeface="+mn-ea"/>
              </a:rPr>
              <a:t>。</a:t>
            </a:r>
            <a:endParaRPr lang="zh-CN" altLang="en-US" dirty="0">
              <a:solidFill>
                <a:schemeClr val="tx1"/>
              </a:solidFill>
              <a:latin typeface="+mn-ea"/>
              <a:ea typeface="+mn-ea"/>
            </a:endParaRPr>
          </a:p>
        </p:txBody>
      </p:sp>
      <p:sp>
        <p:nvSpPr>
          <p:cNvPr id="4" name="标题 3"/>
          <p:cNvSpPr>
            <a:spLocks noGrp="1"/>
          </p:cNvSpPr>
          <p:nvPr>
            <p:ph type="title"/>
          </p:nvPr>
        </p:nvSpPr>
        <p:spPr/>
        <p:txBody>
          <a:bodyPr>
            <a:normAutofit/>
          </a:bodyPr>
          <a:lstStyle/>
          <a:p>
            <a:r>
              <a:rPr lang="en-US" altLang="zh-CN" sz="2800" dirty="0" smtClean="0"/>
              <a:t>X</a:t>
            </a:r>
            <a:r>
              <a:rPr lang="zh-CN" altLang="en-US" sz="2800" dirty="0"/>
              <a:t>射线产生的</a:t>
            </a:r>
            <a:r>
              <a:rPr lang="zh-CN" altLang="en-US" sz="2800" dirty="0" smtClean="0"/>
              <a:t>机制</a:t>
            </a:r>
            <a:endParaRPr lang="zh-CN" altLang="en-US" sz="2800" dirty="0"/>
          </a:p>
        </p:txBody>
      </p:sp>
    </p:spTree>
    <p:extLst>
      <p:ext uri="{BB962C8B-B14F-4D97-AF65-F5344CB8AC3E}">
        <p14:creationId xmlns:p14="http://schemas.microsoft.com/office/powerpoint/2010/main" val="3881810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6" descr="1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5656" y="1124744"/>
            <a:ext cx="6367462" cy="445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2252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68760"/>
            <a:ext cx="8229600" cy="4525962"/>
          </a:xfrm>
        </p:spPr>
        <p:txBody>
          <a:bodyPr/>
          <a:lstStyle/>
          <a:p>
            <a:r>
              <a:rPr lang="zh-CN" altLang="en-US" sz="2400" dirty="0" smtClean="0"/>
              <a:t>波长</a:t>
            </a:r>
            <a:r>
              <a:rPr lang="zh-CN" altLang="en-US" sz="2400" dirty="0"/>
              <a:t>连续变化的</a:t>
            </a:r>
            <a:r>
              <a:rPr lang="zh-CN" altLang="en-US" sz="2400" dirty="0" smtClean="0"/>
              <a:t>部分</a:t>
            </a:r>
            <a:r>
              <a:rPr lang="en-US" altLang="zh-CN" sz="2400" dirty="0" smtClean="0"/>
              <a:t>——</a:t>
            </a:r>
            <a:r>
              <a:rPr lang="zh-CN" altLang="en-US" sz="2400" dirty="0" smtClean="0">
                <a:solidFill>
                  <a:srgbClr val="C00000"/>
                </a:solidFill>
              </a:rPr>
              <a:t>连续谱</a:t>
            </a:r>
            <a:r>
              <a:rPr lang="zh-CN" altLang="en-US" sz="2400" dirty="0"/>
              <a:t>，它的最小波长只与</a:t>
            </a:r>
            <a:r>
              <a:rPr lang="zh-CN" altLang="en-US" sz="2400" dirty="0">
                <a:solidFill>
                  <a:srgbClr val="C00000"/>
                </a:solidFill>
              </a:rPr>
              <a:t>外加电压</a:t>
            </a:r>
            <a:r>
              <a:rPr lang="zh-CN" altLang="en-US" sz="2400" dirty="0"/>
              <a:t>有关</a:t>
            </a:r>
            <a:r>
              <a:rPr lang="zh-CN" altLang="en-US" sz="2400" dirty="0" smtClean="0"/>
              <a:t>；</a:t>
            </a:r>
            <a:endParaRPr lang="en-US" altLang="zh-CN" sz="2400" dirty="0" smtClean="0"/>
          </a:p>
          <a:p>
            <a:r>
              <a:rPr lang="zh-CN" altLang="en-US" sz="2400" dirty="0" smtClean="0"/>
              <a:t>具有</a:t>
            </a:r>
            <a:r>
              <a:rPr lang="zh-CN" altLang="en-US" sz="2400" dirty="0"/>
              <a:t>分立波长的谱线，这部分线状谱线要么不出现，一旦出现</a:t>
            </a:r>
            <a:r>
              <a:rPr lang="zh-CN" altLang="en-US" sz="2400" dirty="0" smtClean="0"/>
              <a:t>，峰</a:t>
            </a:r>
            <a:r>
              <a:rPr lang="zh-CN" altLang="en-US" sz="2400" dirty="0"/>
              <a:t>所对应的波长位置完全决定于</a:t>
            </a:r>
            <a:r>
              <a:rPr lang="zh-CN" altLang="en-US" sz="2400" dirty="0">
                <a:solidFill>
                  <a:srgbClr val="C00000"/>
                </a:solidFill>
              </a:rPr>
              <a:t>靶材料</a:t>
            </a:r>
            <a:r>
              <a:rPr lang="zh-CN" altLang="en-US" sz="2400" dirty="0"/>
              <a:t>本身，故这部分谱线称之为</a:t>
            </a:r>
            <a:r>
              <a:rPr lang="zh-CN" altLang="en-US" sz="2400" dirty="0">
                <a:solidFill>
                  <a:srgbClr val="C00000"/>
                </a:solidFill>
              </a:rPr>
              <a:t>特征谱</a:t>
            </a:r>
            <a:r>
              <a:rPr lang="zh-CN" altLang="en-US" sz="2400" dirty="0"/>
              <a:t>，又称</a:t>
            </a:r>
            <a:r>
              <a:rPr lang="zh-CN" altLang="en-US" sz="2400" dirty="0">
                <a:solidFill>
                  <a:srgbClr val="C00000"/>
                </a:solidFill>
              </a:rPr>
              <a:t>标识谱</a:t>
            </a:r>
            <a:r>
              <a:rPr lang="zh-CN" altLang="en-US" sz="2400" dirty="0"/>
              <a:t>。</a:t>
            </a:r>
            <a:r>
              <a:rPr lang="zh-CN" altLang="en-US" sz="2400" dirty="0">
                <a:solidFill>
                  <a:srgbClr val="0070C0"/>
                </a:solidFill>
              </a:rPr>
              <a:t>特征谱重叠在连续谱之上，如同山丘上的宝塔</a:t>
            </a:r>
            <a:r>
              <a:rPr lang="zh-CN" altLang="en-US" sz="2400" dirty="0"/>
              <a:t>。 </a:t>
            </a:r>
          </a:p>
          <a:p>
            <a:r>
              <a:rPr lang="zh-CN" altLang="en-US" sz="2400" dirty="0" smtClean="0"/>
              <a:t>所有</a:t>
            </a:r>
            <a:r>
              <a:rPr lang="zh-CN" altLang="en-US" sz="2400" dirty="0"/>
              <a:t>元素的</a:t>
            </a:r>
            <a:r>
              <a:rPr lang="en-US" altLang="zh-CN" sz="2400" dirty="0"/>
              <a:t>X</a:t>
            </a:r>
            <a:r>
              <a:rPr lang="zh-CN" altLang="en-US" sz="2400" dirty="0"/>
              <a:t>射线谱都有一些共同点：</a:t>
            </a:r>
            <a:r>
              <a:rPr lang="zh-CN" altLang="en-US" sz="2400" dirty="0">
                <a:solidFill>
                  <a:srgbClr val="7030A0"/>
                </a:solidFill>
              </a:rPr>
              <a:t>当电压不太高时，只有连续谱；电压足够高时，都是在连续谱的背景上叠加一些线状谱；而且，当靶元素确定，电压足够高，则线状谱的位置与电压无关。</a:t>
            </a:r>
          </a:p>
          <a:p>
            <a:endParaRPr lang="zh-CN" altLang="en-US" sz="2400" dirty="0"/>
          </a:p>
        </p:txBody>
      </p:sp>
      <p:sp>
        <p:nvSpPr>
          <p:cNvPr id="3" name="标题 2"/>
          <p:cNvSpPr>
            <a:spLocks noGrp="1"/>
          </p:cNvSpPr>
          <p:nvPr>
            <p:ph type="title"/>
          </p:nvPr>
        </p:nvSpPr>
        <p:spPr/>
        <p:txBody>
          <a:bodyPr>
            <a:normAutofit/>
          </a:bodyPr>
          <a:lstStyle/>
          <a:p>
            <a:r>
              <a:rPr lang="en-US" altLang="zh-CN" sz="2800" dirty="0" smtClean="0"/>
              <a:t>X</a:t>
            </a:r>
            <a:r>
              <a:rPr lang="zh-CN" altLang="en-US" sz="2800" dirty="0" smtClean="0"/>
              <a:t>射线发射谱的特征</a:t>
            </a:r>
            <a:endParaRPr lang="zh-CN" altLang="en-US" sz="2800" dirty="0"/>
          </a:p>
        </p:txBody>
      </p:sp>
    </p:spTree>
    <p:extLst>
      <p:ext uri="{BB962C8B-B14F-4D97-AF65-F5344CB8AC3E}">
        <p14:creationId xmlns:p14="http://schemas.microsoft.com/office/powerpoint/2010/main" val="35434635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1300902"/>
            <a:ext cx="3888432" cy="5080425"/>
          </a:xfrm>
        </p:spPr>
        <p:txBody>
          <a:bodyPr/>
          <a:lstStyle/>
          <a:p>
            <a:r>
              <a:rPr lang="zh-CN" altLang="en-US" sz="2000" dirty="0" smtClean="0">
                <a:latin typeface="+mn-ea"/>
              </a:rPr>
              <a:t>经典带电粒子</a:t>
            </a:r>
            <a:r>
              <a:rPr lang="zh-CN" altLang="en-US" sz="2000" dirty="0">
                <a:latin typeface="+mn-ea"/>
              </a:rPr>
              <a:t>在加速（或减速）时必伴随着</a:t>
            </a:r>
            <a:r>
              <a:rPr lang="zh-CN" altLang="en-US" sz="2000" dirty="0">
                <a:solidFill>
                  <a:srgbClr val="C00000"/>
                </a:solidFill>
                <a:latin typeface="+mn-ea"/>
              </a:rPr>
              <a:t>电磁辐射</a:t>
            </a:r>
            <a:r>
              <a:rPr lang="zh-CN" altLang="en-US" sz="2000" dirty="0">
                <a:latin typeface="+mn-ea"/>
              </a:rPr>
              <a:t>；而当带电粒子与原子（原子核）相碰撞，发生</a:t>
            </a:r>
            <a:r>
              <a:rPr lang="zh-CN" altLang="en-US" sz="2000" dirty="0">
                <a:solidFill>
                  <a:srgbClr val="C00000"/>
                </a:solidFill>
                <a:latin typeface="+mn-ea"/>
              </a:rPr>
              <a:t>骤然减速</a:t>
            </a:r>
            <a:r>
              <a:rPr lang="zh-CN" altLang="en-US" sz="2000" dirty="0">
                <a:latin typeface="+mn-ea"/>
              </a:rPr>
              <a:t>时，由此伴随产生的辐射称之为</a:t>
            </a:r>
            <a:r>
              <a:rPr lang="zh-CN" altLang="en-US" sz="2000" dirty="0">
                <a:solidFill>
                  <a:srgbClr val="0070C0"/>
                </a:solidFill>
                <a:latin typeface="+mn-ea"/>
              </a:rPr>
              <a:t>轫致辐射</a:t>
            </a:r>
            <a:r>
              <a:rPr lang="zh-CN" altLang="en-US" sz="2000" dirty="0">
                <a:latin typeface="+mn-ea"/>
              </a:rPr>
              <a:t>，又称为刹车辐射。</a:t>
            </a:r>
          </a:p>
          <a:p>
            <a:r>
              <a:rPr lang="zh-CN" altLang="en-US" sz="2000" dirty="0" smtClean="0">
                <a:latin typeface="+mn-ea"/>
              </a:rPr>
              <a:t>库仑场作用</a:t>
            </a:r>
            <a:r>
              <a:rPr lang="zh-CN" altLang="en-US" sz="2000" dirty="0">
                <a:latin typeface="+mn-ea"/>
              </a:rPr>
              <a:t>下带电粒子的速度是连续变化的，因此辐射的</a:t>
            </a:r>
            <a:r>
              <a:rPr lang="en-US" altLang="zh-CN" sz="2000" dirty="0">
                <a:latin typeface="+mn-ea"/>
              </a:rPr>
              <a:t>X</a:t>
            </a:r>
            <a:r>
              <a:rPr lang="zh-CN" altLang="en-US" sz="2000" dirty="0">
                <a:latin typeface="+mn-ea"/>
              </a:rPr>
              <a:t>射线就具有</a:t>
            </a:r>
            <a:r>
              <a:rPr lang="zh-CN" altLang="en-US" sz="2000" dirty="0">
                <a:solidFill>
                  <a:srgbClr val="C00000"/>
                </a:solidFill>
                <a:latin typeface="+mn-ea"/>
              </a:rPr>
              <a:t>连续谱</a:t>
            </a:r>
            <a:r>
              <a:rPr lang="zh-CN" altLang="en-US" sz="2000" dirty="0">
                <a:latin typeface="+mn-ea"/>
              </a:rPr>
              <a:t>的性质</a:t>
            </a:r>
            <a:r>
              <a:rPr lang="zh-CN" altLang="en-US" sz="2000" dirty="0" smtClean="0">
                <a:latin typeface="+mn-ea"/>
              </a:rPr>
              <a:t>。</a:t>
            </a:r>
            <a:endParaRPr lang="en-US" altLang="zh-CN" sz="2000" dirty="0" smtClean="0">
              <a:latin typeface="+mn-ea"/>
            </a:endParaRPr>
          </a:p>
          <a:p>
            <a:r>
              <a:rPr lang="zh-CN" altLang="en-US" sz="2000" dirty="0">
                <a:latin typeface="+mn-ea"/>
              </a:rPr>
              <a:t>轫致辐射的强度</a:t>
            </a:r>
            <a:r>
              <a:rPr lang="zh-CN" altLang="en-US" sz="2000" dirty="0">
                <a:solidFill>
                  <a:srgbClr val="7030A0"/>
                </a:solidFill>
                <a:latin typeface="+mn-ea"/>
              </a:rPr>
              <a:t>反比</a:t>
            </a:r>
            <a:r>
              <a:rPr lang="zh-CN" altLang="en-US" sz="2000" dirty="0">
                <a:latin typeface="+mn-ea"/>
              </a:rPr>
              <a:t>于入射带电粒子的</a:t>
            </a:r>
            <a:r>
              <a:rPr lang="zh-CN" altLang="en-US" sz="2000" dirty="0">
                <a:solidFill>
                  <a:srgbClr val="7030A0"/>
                </a:solidFill>
                <a:latin typeface="+mn-ea"/>
              </a:rPr>
              <a:t>质量</a:t>
            </a:r>
            <a:r>
              <a:rPr lang="zh-CN" altLang="en-US" sz="2000" dirty="0" smtClean="0">
                <a:solidFill>
                  <a:srgbClr val="7030A0"/>
                </a:solidFill>
                <a:latin typeface="+mn-ea"/>
              </a:rPr>
              <a:t>平方</a:t>
            </a:r>
            <a:r>
              <a:rPr lang="zh-CN" altLang="en-US" sz="2000" dirty="0" smtClean="0">
                <a:latin typeface="+mn-ea"/>
              </a:rPr>
              <a:t>，</a:t>
            </a:r>
            <a:r>
              <a:rPr lang="zh-CN" altLang="en-US" sz="2000" dirty="0" smtClean="0">
                <a:solidFill>
                  <a:srgbClr val="7030A0"/>
                </a:solidFill>
                <a:latin typeface="+mn-ea"/>
              </a:rPr>
              <a:t>正比</a:t>
            </a:r>
            <a:r>
              <a:rPr lang="zh-CN" altLang="en-US" sz="2000" dirty="0">
                <a:latin typeface="+mn-ea"/>
              </a:rPr>
              <a:t>于靶核</a:t>
            </a:r>
            <a:r>
              <a:rPr lang="zh-CN" altLang="en-US" sz="2000" dirty="0">
                <a:solidFill>
                  <a:srgbClr val="7030A0"/>
                </a:solidFill>
                <a:latin typeface="+mn-ea"/>
              </a:rPr>
              <a:t>电荷的</a:t>
            </a:r>
            <a:r>
              <a:rPr lang="zh-CN" altLang="en-US" sz="2000" dirty="0" smtClean="0">
                <a:solidFill>
                  <a:srgbClr val="7030A0"/>
                </a:solidFill>
                <a:latin typeface="+mn-ea"/>
              </a:rPr>
              <a:t>平方</a:t>
            </a:r>
            <a:r>
              <a:rPr lang="zh-CN" altLang="en-US" sz="2000" dirty="0" smtClean="0">
                <a:latin typeface="+mn-ea"/>
              </a:rPr>
              <a:t>。</a:t>
            </a:r>
            <a:endParaRPr lang="en-US" altLang="zh-CN" sz="2000" dirty="0" smtClean="0">
              <a:latin typeface="+mn-ea"/>
            </a:endParaRPr>
          </a:p>
          <a:p>
            <a:r>
              <a:rPr lang="zh-CN" altLang="en-US" sz="2000" dirty="0" smtClean="0">
                <a:latin typeface="+mn-ea"/>
              </a:rPr>
              <a:t>连续谱</a:t>
            </a:r>
            <a:r>
              <a:rPr lang="zh-CN" altLang="en-US" sz="2000" dirty="0">
                <a:latin typeface="+mn-ea"/>
              </a:rPr>
              <a:t>的面积确实随靶核的原子序数增大而增大，但连续谱的形状却与靶子材料毫无</a:t>
            </a:r>
            <a:r>
              <a:rPr lang="zh-CN" altLang="en-US" sz="2000" dirty="0" smtClean="0">
                <a:latin typeface="+mn-ea"/>
              </a:rPr>
              <a:t>关系。</a:t>
            </a:r>
            <a:endParaRPr lang="zh-CN" altLang="en-US" sz="2000" dirty="0">
              <a:latin typeface="+mn-ea"/>
            </a:endParaRPr>
          </a:p>
        </p:txBody>
      </p:sp>
      <p:sp>
        <p:nvSpPr>
          <p:cNvPr id="3" name="标题 2"/>
          <p:cNvSpPr>
            <a:spLocks noGrp="1"/>
          </p:cNvSpPr>
          <p:nvPr>
            <p:ph type="title"/>
          </p:nvPr>
        </p:nvSpPr>
        <p:spPr/>
        <p:txBody>
          <a:bodyPr>
            <a:normAutofit/>
          </a:bodyPr>
          <a:lstStyle/>
          <a:p>
            <a:r>
              <a:rPr lang="zh-CN" altLang="en-US" sz="2800" dirty="0" smtClean="0"/>
              <a:t>连续谱</a:t>
            </a:r>
            <a:r>
              <a:rPr lang="en-US" altLang="zh-CN" sz="2800" dirty="0" smtClean="0"/>
              <a:t>——</a:t>
            </a:r>
            <a:r>
              <a:rPr lang="zh-CN" altLang="en-US" sz="2800" dirty="0" smtClean="0"/>
              <a:t>轫致辐射</a:t>
            </a:r>
            <a:endParaRPr lang="zh-CN" altLang="en-US" sz="2800" dirty="0"/>
          </a:p>
        </p:txBody>
      </p:sp>
      <p:pic>
        <p:nvPicPr>
          <p:cNvPr id="4" name="图片 3"/>
          <p:cNvPicPr>
            <a:picLocks noChangeAspect="1"/>
          </p:cNvPicPr>
          <p:nvPr/>
        </p:nvPicPr>
        <p:blipFill>
          <a:blip r:embed="rId2"/>
          <a:stretch>
            <a:fillRect/>
          </a:stretch>
        </p:blipFill>
        <p:spPr>
          <a:xfrm>
            <a:off x="3923928" y="1124744"/>
            <a:ext cx="5372716" cy="3758330"/>
          </a:xfrm>
          <a:prstGeom prst="rect">
            <a:avLst/>
          </a:prstGeom>
        </p:spPr>
      </p:pic>
    </p:spTree>
    <p:extLst>
      <p:ext uri="{BB962C8B-B14F-4D97-AF65-F5344CB8AC3E}">
        <p14:creationId xmlns:p14="http://schemas.microsoft.com/office/powerpoint/2010/main" val="178745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28221" y="1412776"/>
                <a:ext cx="8229600" cy="2952328"/>
              </a:xfrm>
            </p:spPr>
            <p:txBody>
              <a:bodyPr/>
              <a:lstStyle/>
              <a:p>
                <a:r>
                  <a:rPr lang="zh-CN" altLang="en-US" sz="2400" dirty="0" smtClean="0">
                    <a:latin typeface="Times New Roman" panose="02020603050405020304" pitchFamily="18" charset="0"/>
                    <a:cs typeface="Times New Roman" panose="02020603050405020304" pitchFamily="18" charset="0"/>
                  </a:rPr>
                  <a:t>实验测到的连续谱存在</a:t>
                </a:r>
                <a:r>
                  <a:rPr lang="zh-CN" altLang="en-US" sz="2400" dirty="0">
                    <a:latin typeface="Times New Roman" panose="02020603050405020304" pitchFamily="18" charset="0"/>
                    <a:cs typeface="Times New Roman" panose="02020603050405020304" pitchFamily="18" charset="0"/>
                  </a:rPr>
                  <a:t>一个最小波长</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rPr>
                          <m:t>𝜆</m:t>
                        </m:r>
                      </m:e>
                      <m:sub>
                        <m:r>
                          <m:rPr>
                            <m:sty m:val="p"/>
                          </m:rPr>
                          <a:rPr lang="en-US" altLang="zh-CN" sz="2400" i="1" dirty="0" smtClean="0">
                            <a:latin typeface="Cambria Math" panose="02040503050406030204" pitchFamily="18" charset="0"/>
                          </a:rPr>
                          <m:t>min</m:t>
                        </m:r>
                      </m:sub>
                    </m:sSub>
                  </m:oMath>
                </a14:m>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其</a:t>
                </a:r>
                <a:r>
                  <a:rPr lang="zh-CN" altLang="en-US" sz="2400" dirty="0">
                    <a:latin typeface="Times New Roman" panose="02020603050405020304" pitchFamily="18" charset="0"/>
                    <a:cs typeface="Times New Roman" panose="02020603050405020304" pitchFamily="18" charset="0"/>
                  </a:rPr>
                  <a:t>数值只依赖于外加电压</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，而与靶原子序数</a:t>
                </a:r>
                <a:r>
                  <a:rPr lang="en-US" altLang="zh-CN" sz="2400" dirty="0">
                    <a:latin typeface="Times New Roman" panose="02020603050405020304" pitchFamily="18" charset="0"/>
                    <a:cs typeface="Times New Roman" panose="02020603050405020304" pitchFamily="18" charset="0"/>
                  </a:rPr>
                  <a:t>Z</a:t>
                </a:r>
                <a:r>
                  <a:rPr lang="zh-CN" altLang="en-US" sz="2400" dirty="0">
                    <a:latin typeface="Times New Roman" panose="02020603050405020304" pitchFamily="18" charset="0"/>
                    <a:cs typeface="Times New Roman" panose="02020603050405020304" pitchFamily="18" charset="0"/>
                  </a:rPr>
                  <a:t>无关</a:t>
                </a:r>
                <a:r>
                  <a:rPr lang="zh-CN" altLang="en-US" sz="2400" dirty="0" smtClean="0">
                    <a:latin typeface="Times New Roman" panose="02020603050405020304" pitchFamily="18" charset="0"/>
                    <a:cs typeface="Times New Roman" panose="02020603050405020304" pitchFamily="18" charset="0"/>
                  </a:rPr>
                  <a:t>，这</a:t>
                </a:r>
                <a:r>
                  <a:rPr lang="zh-CN" altLang="en-US" sz="2400" dirty="0">
                    <a:latin typeface="Times New Roman" panose="02020603050405020304" pitchFamily="18" charset="0"/>
                    <a:cs typeface="Times New Roman" panose="02020603050405020304" pitchFamily="18" charset="0"/>
                  </a:rPr>
                  <a:t>一事实却不是经典物理所能解释的</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杜安（</a:t>
                </a:r>
                <a:r>
                  <a:rPr lang="en-US" altLang="zh-CN" sz="2400" dirty="0" err="1">
                    <a:latin typeface="Times New Roman" panose="02020603050405020304" pitchFamily="18" charset="0"/>
                    <a:cs typeface="Times New Roman" panose="02020603050405020304" pitchFamily="18" charset="0"/>
                  </a:rPr>
                  <a:t>W.Duane</a:t>
                </a:r>
                <a:r>
                  <a:rPr lang="zh-CN" altLang="en-US" sz="2400" dirty="0">
                    <a:latin typeface="Times New Roman" panose="02020603050405020304" pitchFamily="18" charset="0"/>
                    <a:cs typeface="Times New Roman" panose="02020603050405020304" pitchFamily="18" charset="0"/>
                  </a:rPr>
                  <a:t>）和亨特</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P.Hunt</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从实验中</a:t>
                </a:r>
                <a:r>
                  <a:rPr lang="zh-CN" altLang="en-US" sz="2400" dirty="0" smtClean="0">
                    <a:latin typeface="Times New Roman" panose="02020603050405020304" pitchFamily="18" charset="0"/>
                    <a:cs typeface="Times New Roman" panose="02020603050405020304" pitchFamily="18" charset="0"/>
                  </a:rPr>
                  <a:t>得到了一个经验公式</a:t>
                </a:r>
                <a:endParaRPr lang="zh-CN" altLang="en-US" sz="2400" dirty="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28221" y="1412776"/>
                <a:ext cx="8229600" cy="2952328"/>
              </a:xfrm>
              <a:blipFill rotWithShape="0">
                <a:blip r:embed="rId3"/>
                <a:stretch>
                  <a:fillRect t="-2273" r="-5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轫致辐射的最小波长</a:t>
            </a:r>
            <a:r>
              <a:rPr lang="en-US" altLang="zh-CN" dirty="0" smtClean="0"/>
              <a:t>——</a:t>
            </a:r>
            <a:r>
              <a:rPr lang="zh-CN" altLang="en-US" dirty="0" smtClean="0"/>
              <a:t>“意料之中”的经验公式</a:t>
            </a:r>
            <a:endParaRPr lang="zh-CN"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855778217"/>
              </p:ext>
            </p:extLst>
          </p:nvPr>
        </p:nvGraphicFramePr>
        <p:xfrm>
          <a:off x="1907704" y="3184426"/>
          <a:ext cx="2209800" cy="982662"/>
        </p:xfrm>
        <a:graphic>
          <a:graphicData uri="http://schemas.openxmlformats.org/presentationml/2006/ole">
            <mc:AlternateContent xmlns:mc="http://schemas.openxmlformats.org/markup-compatibility/2006">
              <mc:Choice xmlns:v="urn:schemas-microsoft-com:vml" Requires="v">
                <p:oleObj spid="_x0000_s55344" r:id="rId4" imgW="1409088" imgH="634725" progId="Equation.3">
                  <p:embed/>
                </p:oleObj>
              </mc:Choice>
              <mc:Fallback>
                <p:oleObj r:id="rId4" imgW="1409088" imgH="63472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3184426"/>
                        <a:ext cx="2209800" cy="98266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5" name="文本框 4"/>
              <p:cNvSpPr txBox="1"/>
              <p:nvPr/>
            </p:nvSpPr>
            <p:spPr>
              <a:xfrm>
                <a:off x="457200" y="4313622"/>
                <a:ext cx="1560171" cy="8486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r>
                        <a:rPr lang="en-US" altLang="zh-CN" i="1">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12.4</m:t>
                          </m:r>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𝜆</m:t>
                              </m:r>
                            </m:e>
                            <m:sub>
                              <m:r>
                                <a:rPr lang="en-US" altLang="zh-CN" b="0" i="1" dirty="0" smtClean="0">
                                  <a:latin typeface="Cambria Math" panose="02040503050406030204" pitchFamily="18" charset="0"/>
                                </a:rPr>
                                <m:t>𝑚𝑖𝑛</m:t>
                              </m:r>
                            </m:sub>
                          </m:sSub>
                        </m:den>
                      </m:f>
                      <m:r>
                        <a:rPr lang="en-US" altLang="zh-CN" i="1" dirty="0" smtClean="0">
                          <a:latin typeface="Cambria Math" panose="02040503050406030204" pitchFamily="18" charset="0"/>
                        </a:rPr>
                        <m:t> </m:t>
                      </m:r>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457200" y="4313622"/>
                <a:ext cx="1560171" cy="848630"/>
              </a:xfrm>
              <a:prstGeom prst="rect">
                <a:avLst/>
              </a:prstGeom>
              <a:blipFill rotWithShape="0">
                <a:blip r:embed="rId6"/>
                <a:stretch>
                  <a:fillRect/>
                </a:stretch>
              </a:blipFill>
            </p:spPr>
            <p:txBody>
              <a:bodyPr/>
              <a:lstStyle/>
              <a:p>
                <a:r>
                  <a:rPr lang="zh-CN" altLang="en-US">
                    <a:noFill/>
                  </a:rPr>
                  <a:t> </a:t>
                </a:r>
              </a:p>
            </p:txBody>
          </p:sp>
        </mc:Fallback>
      </mc:AlternateContent>
      <p:sp>
        <p:nvSpPr>
          <p:cNvPr id="6" name="右箭头 5"/>
          <p:cNvSpPr/>
          <p:nvPr/>
        </p:nvSpPr>
        <p:spPr>
          <a:xfrm rot="1767840">
            <a:off x="2070622" y="5320721"/>
            <a:ext cx="72008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2915816" y="5589240"/>
                <a:ext cx="2936766" cy="85600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𝑒</m:t>
                      </m:r>
                      <m:r>
                        <a:rPr lang="en-US" altLang="zh-CN" b="0" i="1" smtClean="0">
                          <a:latin typeface="Cambria Math" panose="02040503050406030204" pitchFamily="18" charset="0"/>
                        </a:rPr>
                        <m:t>𝑉</m:t>
                      </m:r>
                      <m:r>
                        <a:rPr lang="en-US" altLang="zh-CN" i="1">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h𝑐</m:t>
                          </m:r>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𝜆</m:t>
                              </m:r>
                            </m:e>
                            <m:sub>
                              <m:r>
                                <a:rPr lang="en-US" altLang="zh-CN" b="0" i="1" dirty="0" smtClean="0">
                                  <a:latin typeface="Cambria Math" panose="02040503050406030204" pitchFamily="18" charset="0"/>
                                </a:rPr>
                                <m:t>𝑚𝑖𝑛</m:t>
                              </m:r>
                            </m:sub>
                          </m:sSub>
                        </m:den>
                      </m:f>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h</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𝜈</m:t>
                          </m:r>
                        </m:e>
                        <m:sub>
                          <m:r>
                            <a:rPr lang="en-US" altLang="zh-CN" b="0" i="1" dirty="0" smtClean="0">
                              <a:latin typeface="Cambria Math" panose="02040503050406030204" pitchFamily="18" charset="0"/>
                            </a:rPr>
                            <m:t>𝑚𝑎𝑥</m:t>
                          </m:r>
                        </m:sub>
                      </m:sSub>
                      <m:r>
                        <a:rPr lang="en-US" altLang="zh-CN" i="1" dirty="0" smtClean="0">
                          <a:latin typeface="Cambria Math" panose="02040503050406030204" pitchFamily="18" charset="0"/>
                        </a:rPr>
                        <m:t> </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915816" y="5589240"/>
                <a:ext cx="2936766" cy="856004"/>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440865" y="5817292"/>
                <a:ext cx="2608856" cy="45679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marL="0" indent="0">
                  <a:lnSpc>
                    <a:spcPct val="90000"/>
                  </a:lnSpc>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𝑚𝑎𝑥</m:t>
                          </m:r>
                          <m:r>
                            <a:rPr lang="en-US" altLang="zh-CN" b="0" i="1" smtClean="0">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𝜈</m:t>
                      </m:r>
                      <m:r>
                        <a:rPr lang="en-US" altLang="zh-CN" i="1">
                          <a:latin typeface="Cambria Math" panose="02040503050406030204" pitchFamily="18" charset="0"/>
                        </a:rPr>
                        <m:t>−</m:t>
                      </m:r>
                      <m:r>
                        <a:rPr lang="en-US" altLang="zh-CN" i="1">
                          <a:latin typeface="Cambria Math" panose="02040503050406030204" pitchFamily="18" charset="0"/>
                        </a:rPr>
                        <m:t>𝜙</m:t>
                      </m:r>
                    </m:oMath>
                  </m:oMathPara>
                </a14:m>
                <a:endParaRPr lang="en-US" altLang="zh-CN" dirty="0"/>
              </a:p>
            </p:txBody>
          </p:sp>
        </mc:Choice>
        <mc:Fallback xmlns="">
          <p:sp>
            <p:nvSpPr>
              <p:cNvPr id="8" name="矩形 7"/>
              <p:cNvSpPr>
                <a:spLocks noRot="1" noChangeAspect="1" noMove="1" noResize="1" noEditPoints="1" noAdjustHandles="1" noChangeArrowheads="1" noChangeShapeType="1" noTextEdit="1"/>
              </p:cNvSpPr>
              <p:nvPr/>
            </p:nvSpPr>
            <p:spPr>
              <a:xfrm>
                <a:off x="6440865" y="5817292"/>
                <a:ext cx="2608856" cy="456792"/>
              </a:xfrm>
              <a:prstGeom prst="rect">
                <a:avLst/>
              </a:prstGeom>
              <a:blipFill rotWithShape="0">
                <a:blip r:embed="rId8"/>
                <a:stretch>
                  <a:fillRect/>
                </a:stretch>
              </a:blipFill>
            </p:spPr>
            <p:txBody>
              <a:bodyPr/>
              <a:lstStyle/>
              <a:p>
                <a:r>
                  <a:rPr lang="zh-CN" altLang="en-US">
                    <a:noFill/>
                  </a:rPr>
                  <a:t> </a:t>
                </a:r>
              </a:p>
            </p:txBody>
          </p:sp>
        </mc:Fallback>
      </mc:AlternateContent>
      <p:sp>
        <p:nvSpPr>
          <p:cNvPr id="9" name="右箭头 8"/>
          <p:cNvSpPr/>
          <p:nvPr/>
        </p:nvSpPr>
        <p:spPr>
          <a:xfrm rot="21329744">
            <a:off x="5831470" y="5925511"/>
            <a:ext cx="600885" cy="240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9"/>
          <a:srcRect l="52504" r="3256" b="5319"/>
          <a:stretch/>
        </p:blipFill>
        <p:spPr>
          <a:xfrm>
            <a:off x="6012160" y="3117472"/>
            <a:ext cx="2520280" cy="2317614"/>
          </a:xfrm>
          <a:prstGeom prst="rect">
            <a:avLst/>
          </a:prstGeom>
        </p:spPr>
      </p:pic>
    </p:spTree>
    <p:extLst>
      <p:ext uri="{BB962C8B-B14F-4D97-AF65-F5344CB8AC3E}">
        <p14:creationId xmlns:p14="http://schemas.microsoft.com/office/powerpoint/2010/main" val="415824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a:bodyPr>
          <a:lstStyle/>
          <a:p>
            <a:r>
              <a:rPr lang="zh-CN" altLang="en-US" sz="2800" dirty="0" smtClean="0"/>
              <a:t>光电效应！电光效应？</a:t>
            </a:r>
            <a:endParaRPr lang="zh-CN" altLang="en-US" sz="2800" dirty="0"/>
          </a:p>
        </p:txBody>
      </p:sp>
      <p:pic>
        <p:nvPicPr>
          <p:cNvPr id="4" name="Picture 5" descr="C:\Documents and Settings\Administrator\My Documents\My Pictures\tes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38" y="1460245"/>
            <a:ext cx="3840427" cy="288032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4"/>
          <a:srcRect b="11111"/>
          <a:stretch/>
        </p:blipFill>
        <p:spPr>
          <a:xfrm>
            <a:off x="4374175" y="1618354"/>
            <a:ext cx="4312625" cy="2304256"/>
          </a:xfrm>
          <a:prstGeom prst="rect">
            <a:avLst/>
          </a:prstGeom>
        </p:spPr>
      </p:pic>
      <p:sp>
        <p:nvSpPr>
          <p:cNvPr id="6" name="矩形 5"/>
          <p:cNvSpPr/>
          <p:nvPr/>
        </p:nvSpPr>
        <p:spPr>
          <a:xfrm>
            <a:off x="1691680" y="4797152"/>
            <a:ext cx="5088144" cy="461665"/>
          </a:xfrm>
          <a:prstGeom prst="rect">
            <a:avLst/>
          </a:prstGeom>
        </p:spPr>
        <p:txBody>
          <a:bodyPr wrap="square">
            <a:spAutoFit/>
          </a:bodyPr>
          <a:lstStyle/>
          <a:p>
            <a:r>
              <a:rPr lang="zh-CN" altLang="en-US" dirty="0">
                <a:latin typeface="+mn-ea"/>
                <a:ea typeface="+mn-ea"/>
              </a:rPr>
              <a:t>精确测定普朗克常数</a:t>
            </a:r>
            <a:r>
              <a:rPr lang="en-US" altLang="zh-CN" i="1" dirty="0">
                <a:latin typeface="+mn-ea"/>
                <a:ea typeface="+mn-ea"/>
              </a:rPr>
              <a:t>h</a:t>
            </a:r>
            <a:r>
              <a:rPr lang="zh-CN" altLang="en-US" dirty="0">
                <a:latin typeface="+mn-ea"/>
                <a:ea typeface="+mn-ea"/>
              </a:rPr>
              <a:t>的一</a:t>
            </a:r>
            <a:r>
              <a:rPr lang="zh-CN" altLang="en-US" dirty="0" smtClean="0">
                <a:latin typeface="+mn-ea"/>
                <a:ea typeface="+mn-ea"/>
              </a:rPr>
              <a:t>个新方法</a:t>
            </a:r>
            <a:endParaRPr lang="zh-CN" altLang="en-US" dirty="0">
              <a:latin typeface="+mn-ea"/>
              <a:ea typeface="+mn-ea"/>
            </a:endParaRPr>
          </a:p>
        </p:txBody>
      </p:sp>
    </p:spTree>
    <p:extLst>
      <p:ext uri="{BB962C8B-B14F-4D97-AF65-F5344CB8AC3E}">
        <p14:creationId xmlns:p14="http://schemas.microsoft.com/office/powerpoint/2010/main" val="56218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736566" y="314822"/>
            <a:ext cx="7993063" cy="2308324"/>
          </a:xfrm>
          <a:prstGeom prst="rect">
            <a:avLst/>
          </a:prstGeom>
          <a:noFill/>
          <a:ln>
            <a:noFill/>
          </a:ln>
          <a:effectLst/>
          <a:extLst>
            <a:ext uri="{909E8E84-426E-40DD-AFC4-6F175D3DCCD1}">
              <a14:hiddenFill xmlns:a14="http://schemas.microsoft.com/office/drawing/2010/main">
                <a:gradFill rotWithShape="1">
                  <a:gsLst>
                    <a:gs pos="0">
                      <a:srgbClr val="006A4E"/>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smtClean="0">
                <a:latin typeface="+mn-ea"/>
                <a:ea typeface="+mn-ea"/>
              </a:rPr>
              <a:t>一</a:t>
            </a:r>
            <a:r>
              <a:rPr lang="zh-CN" altLang="en-US" dirty="0">
                <a:latin typeface="+mn-ea"/>
                <a:ea typeface="+mn-ea"/>
              </a:rPr>
              <a:t>次电离的氦离子</a:t>
            </a:r>
            <a:r>
              <a:rPr lang="en-US" altLang="zh-CN" dirty="0">
                <a:latin typeface="+mn-ea"/>
                <a:ea typeface="+mn-ea"/>
              </a:rPr>
              <a:t>He</a:t>
            </a:r>
            <a:r>
              <a:rPr lang="en-US" altLang="zh-CN" baseline="30000" dirty="0">
                <a:latin typeface="+mn-ea"/>
                <a:ea typeface="+mn-ea"/>
              </a:rPr>
              <a:t>+</a:t>
            </a:r>
            <a:r>
              <a:rPr lang="zh-CN" altLang="en-US" dirty="0">
                <a:latin typeface="+mn-ea"/>
                <a:ea typeface="+mn-ea"/>
              </a:rPr>
              <a:t>从第一激发态向基态跃迁时所辐射的光子，能使处于基态的氢原子电离，从而放出电子</a:t>
            </a:r>
            <a:r>
              <a:rPr lang="zh-CN" altLang="en-US" dirty="0" smtClean="0">
                <a:latin typeface="+mn-ea"/>
                <a:ea typeface="+mn-ea"/>
              </a:rPr>
              <a:t>，该电子经过外加电压加速到原速度</a:t>
            </a:r>
            <a:r>
              <a:rPr lang="en-US" altLang="zh-CN" dirty="0" smtClean="0">
                <a:latin typeface="+mn-ea"/>
                <a:ea typeface="+mn-ea"/>
              </a:rPr>
              <a:t>10</a:t>
            </a:r>
            <a:r>
              <a:rPr lang="zh-CN" altLang="en-US" dirty="0" smtClean="0">
                <a:latin typeface="+mn-ea"/>
                <a:ea typeface="+mn-ea"/>
              </a:rPr>
              <a:t>倍，然后轰击钨靶产生轫致辐射，试求辐射出的</a:t>
            </a:r>
            <a:r>
              <a:rPr lang="en-US" altLang="zh-CN" dirty="0" smtClean="0">
                <a:latin typeface="+mn-ea"/>
                <a:ea typeface="+mn-ea"/>
              </a:rPr>
              <a:t>X</a:t>
            </a:r>
            <a:r>
              <a:rPr lang="zh-CN" altLang="en-US" dirty="0" smtClean="0">
                <a:latin typeface="+mn-ea"/>
                <a:ea typeface="+mn-ea"/>
              </a:rPr>
              <a:t>射线最小波长。该</a:t>
            </a:r>
            <a:r>
              <a:rPr lang="en-US" altLang="zh-CN" dirty="0" smtClean="0">
                <a:latin typeface="+mn-ea"/>
                <a:ea typeface="+mn-ea"/>
              </a:rPr>
              <a:t>X</a:t>
            </a:r>
            <a:r>
              <a:rPr lang="zh-CN" altLang="en-US" dirty="0" smtClean="0">
                <a:latin typeface="+mn-ea"/>
                <a:ea typeface="+mn-ea"/>
              </a:rPr>
              <a:t>射线是硬</a:t>
            </a:r>
            <a:r>
              <a:rPr lang="en-US" altLang="zh-CN" dirty="0" smtClean="0">
                <a:latin typeface="+mn-ea"/>
                <a:ea typeface="+mn-ea"/>
              </a:rPr>
              <a:t>X</a:t>
            </a:r>
            <a:r>
              <a:rPr lang="zh-CN" altLang="en-US" dirty="0" smtClean="0">
                <a:latin typeface="+mn-ea"/>
                <a:ea typeface="+mn-ea"/>
              </a:rPr>
              <a:t>射线还是软</a:t>
            </a:r>
            <a:r>
              <a:rPr lang="en-US" altLang="zh-CN" dirty="0" smtClean="0">
                <a:latin typeface="+mn-ea"/>
                <a:ea typeface="+mn-ea"/>
              </a:rPr>
              <a:t>X</a:t>
            </a:r>
            <a:r>
              <a:rPr lang="zh-CN" altLang="en-US" dirty="0" smtClean="0">
                <a:latin typeface="+mn-ea"/>
                <a:ea typeface="+mn-ea"/>
              </a:rPr>
              <a:t>射线？</a:t>
            </a:r>
            <a:endParaRPr lang="zh-CN" altLang="en-US" dirty="0">
              <a:latin typeface="+mn-ea"/>
              <a:ea typeface="+mn-ea"/>
            </a:endParaRPr>
          </a:p>
          <a:p>
            <a:pPr algn="l" eaLnBrk="1" hangingPunct="1"/>
            <a:r>
              <a:rPr lang="zh-CN" altLang="en-US" dirty="0">
                <a:latin typeface="+mn-ea"/>
                <a:ea typeface="+mn-ea"/>
              </a:rPr>
              <a:t>解：</a:t>
            </a:r>
          </a:p>
        </p:txBody>
      </p:sp>
      <p:pic>
        <p:nvPicPr>
          <p:cNvPr id="2" name="图片 1"/>
          <p:cNvPicPr>
            <a:picLocks noChangeAspect="1"/>
          </p:cNvPicPr>
          <p:nvPr/>
        </p:nvPicPr>
        <p:blipFill rotWithShape="1">
          <a:blip r:embed="rId2">
            <a:clrChange>
              <a:clrFrom>
                <a:srgbClr val="FFFF99"/>
              </a:clrFrom>
              <a:clrTo>
                <a:srgbClr val="FFFF99">
                  <a:alpha val="0"/>
                </a:srgbClr>
              </a:clrTo>
            </a:clrChange>
          </a:blip>
          <a:srcRect b="25518"/>
          <a:stretch/>
        </p:blipFill>
        <p:spPr>
          <a:xfrm>
            <a:off x="1403648" y="2276872"/>
            <a:ext cx="5976664" cy="2209139"/>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1331640" y="4725144"/>
                <a:ext cx="3856312" cy="1237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=100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=2.72</m:t>
                      </m:r>
                      <m:r>
                        <m:rPr>
                          <m:sty m:val="p"/>
                        </m:rPr>
                        <a:rPr lang="en-US" altLang="zh-CN" b="0" i="0" smtClean="0">
                          <a:latin typeface="Cambria Math" panose="02040503050406030204" pitchFamily="18" charset="0"/>
                        </a:rPr>
                        <m:t>KeV</m:t>
                      </m:r>
                    </m:oMath>
                  </m:oMathPara>
                </a14:m>
                <a:endParaRPr lang="en-US" altLang="zh-CN" b="0" dirty="0" smtClean="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𝑚𝑖𝑛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12.4</m:t>
                          </m:r>
                        </m:num>
                        <m:den>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KeV</m:t>
                          </m:r>
                          <m:r>
                            <a:rPr lang="en-US" altLang="zh-CN" b="0" i="1" smtClean="0">
                              <a:latin typeface="Cambria Math" panose="02040503050406030204" pitchFamily="18" charset="0"/>
                            </a:rPr>
                            <m:t>)</m:t>
                          </m:r>
                        </m:den>
                      </m:f>
                      <m:r>
                        <a:rPr lang="en-US" altLang="zh-CN" b="0" i="1" dirty="0" smtClean="0">
                          <a:latin typeface="Cambria Math" panose="02040503050406030204" pitchFamily="18" charset="0"/>
                          <a:ea typeface="Cambria Math" panose="02040503050406030204" pitchFamily="18" charset="0"/>
                        </a:rPr>
                        <m:t>Å</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4.56</m:t>
                      </m:r>
                      <m:r>
                        <a:rPr lang="en-US" altLang="zh-CN" i="1">
                          <a:latin typeface="Cambria Math" panose="02040503050406030204" pitchFamily="18" charset="0"/>
                          <a:ea typeface="Cambria Math" panose="02040503050406030204" pitchFamily="18" charset="0"/>
                        </a:rPr>
                        <m:t>Å</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331640" y="4725144"/>
                <a:ext cx="3856312" cy="123777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868144" y="4725144"/>
                <a:ext cx="2818977" cy="867673"/>
              </a:xfrm>
              <a:prstGeom prst="rect">
                <a:avLst/>
              </a:prstGeom>
              <a:noFill/>
            </p:spPr>
            <p:txBody>
              <a:bodyPr wrap="none" rtlCol="0">
                <a:spAutoFit/>
              </a:bodyPr>
              <a:lstStyle/>
              <a:p>
                <a:r>
                  <a:rPr lang="zh-CN" altLang="en-US" dirty="0" smtClean="0"/>
                  <a:t>软</a:t>
                </a:r>
                <a:r>
                  <a:rPr lang="en-US" altLang="zh-CN" dirty="0" smtClean="0"/>
                  <a:t>X</a:t>
                </a:r>
                <a:r>
                  <a:rPr lang="zh-CN" altLang="en-US" dirty="0" smtClean="0"/>
                  <a:t>射线</a:t>
                </a:r>
                <a14:m>
                  <m:oMath xmlns:m="http://schemas.openxmlformats.org/officeDocument/2006/math">
                    <m:r>
                      <a:rPr lang="en-US" altLang="zh-CN" b="0" i="1" smtClean="0">
                        <a:latin typeface="Cambria Math" panose="02040503050406030204" pitchFamily="18" charset="0"/>
                      </a:rPr>
                      <m:t>0.1−10</m:t>
                    </m:r>
                    <m:r>
                      <a:rPr lang="en-US" altLang="zh-CN" i="1" dirty="0">
                        <a:latin typeface="Cambria Math" panose="02040503050406030204" pitchFamily="18" charset="0"/>
                        <a:ea typeface="Cambria Math" panose="02040503050406030204" pitchFamily="18" charset="0"/>
                      </a:rPr>
                      <m:t>Å</m:t>
                    </m:r>
                  </m:oMath>
                </a14:m>
                <a:endParaRPr lang="en-US" altLang="zh-CN" dirty="0" smtClean="0"/>
              </a:p>
              <a:p>
                <a:r>
                  <a:rPr lang="zh-CN" altLang="en-US" dirty="0" smtClean="0"/>
                  <a:t>硬</a:t>
                </a:r>
                <a:r>
                  <a:rPr lang="en-US" altLang="zh-CN" dirty="0" smtClean="0"/>
                  <a:t>X</a:t>
                </a:r>
                <a:r>
                  <a:rPr lang="zh-CN" altLang="en-US" dirty="0" smtClean="0"/>
                  <a:t>射线</a:t>
                </a:r>
                <a14:m>
                  <m:oMath xmlns:m="http://schemas.openxmlformats.org/officeDocument/2006/math">
                    <m:r>
                      <a:rPr lang="en-US" altLang="zh-CN" i="1" dirty="0" smtClean="0">
                        <a:latin typeface="Cambria Math" panose="02040503050406030204" pitchFamily="18" charset="0"/>
                      </a:rPr>
                      <m:t>0.01−0.1</m:t>
                    </m:r>
                    <m:r>
                      <a:rPr lang="en-US" altLang="zh-CN" i="1" dirty="0">
                        <a:latin typeface="Cambria Math" panose="02040503050406030204" pitchFamily="18" charset="0"/>
                        <a:ea typeface="Cambria Math" panose="02040503050406030204" pitchFamily="18" charset="0"/>
                      </a:rPr>
                      <m:t>Å</m:t>
                    </m:r>
                  </m:oMath>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868144" y="4725144"/>
                <a:ext cx="2818977" cy="867673"/>
              </a:xfrm>
              <a:prstGeom prst="rect">
                <a:avLst/>
              </a:prstGeom>
              <a:blipFill rotWithShape="0">
                <a:blip r:embed="rId4"/>
                <a:stretch>
                  <a:fillRect l="-3463" t="-5634" b="-147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416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lstStyle/>
              <a:p>
                <a:r>
                  <a:rPr lang="zh-CN" altLang="en-US" sz="2400" dirty="0" smtClean="0"/>
                  <a:t>在</a:t>
                </a:r>
                <a:r>
                  <a:rPr lang="zh-CN" altLang="en-US" sz="2400" dirty="0"/>
                  <a:t>轫致辐射产生的</a:t>
                </a:r>
                <a:r>
                  <a:rPr lang="zh-CN" altLang="en-US" sz="2400" dirty="0" smtClean="0"/>
                  <a:t>连续谱的“山丘”上是</a:t>
                </a:r>
                <a:r>
                  <a:rPr lang="zh-CN" altLang="en-US" sz="2400" dirty="0"/>
                  <a:t>叠在连续谱上的两个</a:t>
                </a:r>
                <a:r>
                  <a:rPr lang="zh-CN" altLang="en-US" sz="2400" dirty="0" smtClean="0"/>
                  <a:t>尖峰</a:t>
                </a:r>
                <a:r>
                  <a:rPr lang="en-US" altLang="zh-CN" sz="2400" dirty="0" smtClean="0"/>
                  <a:t>——</a:t>
                </a:r>
                <a:r>
                  <a:rPr lang="zh-CN" altLang="en-US" sz="2400" dirty="0" smtClean="0"/>
                  <a:t>特征</a:t>
                </a:r>
                <a:r>
                  <a:rPr lang="zh-CN" altLang="en-US" sz="2400" dirty="0"/>
                  <a:t>辐射产生的</a:t>
                </a:r>
                <a:r>
                  <a:rPr lang="en-US" altLang="zh-CN" sz="2400" dirty="0"/>
                  <a:t>X</a:t>
                </a:r>
                <a:r>
                  <a:rPr lang="zh-CN" altLang="en-US" sz="2400" dirty="0"/>
                  <a:t>射线谱</a:t>
                </a:r>
                <a:r>
                  <a:rPr lang="zh-CN" altLang="en-US" sz="2400" dirty="0" smtClean="0"/>
                  <a:t>，</a:t>
                </a:r>
                <a:endParaRPr lang="en-US" altLang="zh-CN" sz="2400" dirty="0" smtClean="0"/>
              </a:p>
              <a:p>
                <a:r>
                  <a:rPr lang="zh-CN" altLang="en-US" sz="2400" dirty="0" smtClean="0"/>
                  <a:t>两</a:t>
                </a:r>
                <a:r>
                  <a:rPr lang="zh-CN" altLang="en-US" sz="2400" dirty="0"/>
                  <a:t>峰所对应的波长位置</a:t>
                </a:r>
                <a:r>
                  <a:rPr lang="zh-CN" altLang="en-US" sz="2400" dirty="0">
                    <a:solidFill>
                      <a:srgbClr val="0070C0"/>
                    </a:solidFill>
                  </a:rPr>
                  <a:t>与外加电压无关</a:t>
                </a:r>
                <a:r>
                  <a:rPr lang="zh-CN" altLang="en-US" sz="2400" dirty="0"/>
                  <a:t>。各元素的特征</a:t>
                </a:r>
                <a:r>
                  <a:rPr lang="en-US" altLang="zh-CN" sz="2400" dirty="0"/>
                  <a:t>X</a:t>
                </a:r>
                <a:r>
                  <a:rPr lang="zh-CN" altLang="en-US" sz="2400" dirty="0"/>
                  <a:t>射</a:t>
                </a:r>
                <a:r>
                  <a:rPr lang="zh-CN" altLang="en-US" sz="2400" dirty="0" smtClean="0"/>
                  <a:t>线谱</a:t>
                </a:r>
                <a:r>
                  <a:rPr lang="zh-CN" altLang="en-US" sz="2400" dirty="0" smtClean="0">
                    <a:solidFill>
                      <a:srgbClr val="0070C0"/>
                    </a:solidFill>
                  </a:rPr>
                  <a:t>结构相似</a:t>
                </a:r>
                <a:r>
                  <a:rPr lang="zh-CN" altLang="en-US" sz="2400" dirty="0" smtClean="0"/>
                  <a:t>，</a:t>
                </a:r>
                <a:r>
                  <a:rPr lang="zh-CN" altLang="en-US" sz="2400" dirty="0" smtClean="0">
                    <a:solidFill>
                      <a:srgbClr val="0070C0"/>
                    </a:solidFill>
                  </a:rPr>
                  <a:t>能</a:t>
                </a:r>
                <a:r>
                  <a:rPr lang="zh-CN" altLang="en-US" sz="2400" dirty="0">
                    <a:solidFill>
                      <a:srgbClr val="0070C0"/>
                    </a:solidFill>
                  </a:rPr>
                  <a:t>量值</a:t>
                </a:r>
                <a:r>
                  <a:rPr lang="zh-CN" altLang="en-US" sz="2400" dirty="0"/>
                  <a:t>（或波长值）各</a:t>
                </a:r>
                <a:r>
                  <a:rPr lang="zh-CN" altLang="en-US" sz="2400" dirty="0">
                    <a:solidFill>
                      <a:srgbClr val="0070C0"/>
                    </a:solidFill>
                  </a:rPr>
                  <a:t>不相同</a:t>
                </a:r>
                <a:r>
                  <a:rPr lang="zh-CN" altLang="en-US" sz="2400" dirty="0" smtClean="0"/>
                  <a:t>。因此特征</a:t>
                </a:r>
                <a:r>
                  <a:rPr lang="en-US" altLang="zh-CN" sz="2400" dirty="0"/>
                  <a:t>X</a:t>
                </a:r>
                <a:r>
                  <a:rPr lang="zh-CN" altLang="en-US" sz="2400" dirty="0"/>
                  <a:t>射线也被用来作为</a:t>
                </a:r>
                <a:r>
                  <a:rPr lang="zh-CN" altLang="en-US" sz="2400" dirty="0">
                    <a:solidFill>
                      <a:srgbClr val="7030A0"/>
                    </a:solidFill>
                  </a:rPr>
                  <a:t>元素的标识</a:t>
                </a:r>
                <a:r>
                  <a:rPr lang="zh-CN" altLang="en-US" sz="2400" dirty="0"/>
                  <a:t>。</a:t>
                </a:r>
              </a:p>
              <a:p>
                <a:r>
                  <a:rPr lang="zh-CN" altLang="en-US" sz="2400" dirty="0" smtClean="0"/>
                  <a:t>特征</a:t>
                </a:r>
                <a:r>
                  <a:rPr lang="en-US" altLang="zh-CN" sz="2400" dirty="0"/>
                  <a:t>X</a:t>
                </a:r>
                <a:r>
                  <a:rPr lang="zh-CN" altLang="en-US" sz="2400" dirty="0"/>
                  <a:t>射线谱是由巴克拉在</a:t>
                </a:r>
                <a:r>
                  <a:rPr lang="en-US" altLang="zh-CN" sz="2400" dirty="0"/>
                  <a:t>1906</a:t>
                </a:r>
                <a:r>
                  <a:rPr lang="zh-CN" altLang="en-US" sz="2400" dirty="0"/>
                  <a:t>年发现的。他观察到，从任何给定元素中发出的特征谱包含有若干个系列，按辐射的硬度（贯穿能力）递减速的次序可以标以</a:t>
                </a:r>
                <a:r>
                  <a:rPr lang="en-US" altLang="zh-CN" sz="2400" dirty="0"/>
                  <a:t>K</a:t>
                </a:r>
                <a:r>
                  <a:rPr lang="zh-CN" altLang="en-US" sz="2400" dirty="0"/>
                  <a:t>、</a:t>
                </a:r>
                <a:r>
                  <a:rPr lang="en-US" altLang="zh-CN" sz="2400" dirty="0"/>
                  <a:t>L</a:t>
                </a:r>
                <a:r>
                  <a:rPr lang="zh-CN" altLang="en-US" sz="2400" dirty="0"/>
                  <a:t>、</a:t>
                </a:r>
                <a:r>
                  <a:rPr lang="en-US" altLang="zh-CN" sz="2400" dirty="0"/>
                  <a:t>…</a:t>
                </a:r>
                <a:r>
                  <a:rPr lang="zh-CN" altLang="en-US" sz="2400" dirty="0"/>
                  <a:t>等字母。后来又发现，在</a:t>
                </a:r>
                <a:r>
                  <a:rPr lang="en-US" altLang="zh-CN" sz="2400" dirty="0"/>
                  <a:t>K</a:t>
                </a:r>
                <a:r>
                  <a:rPr lang="zh-CN" altLang="en-US" sz="2400" dirty="0"/>
                  <a:t>系列中又含有</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𝐾</m:t>
                        </m:r>
                      </m:e>
                      <m:sub>
                        <m:r>
                          <a:rPr lang="en-US" altLang="zh-CN" sz="2400" i="1" dirty="0" smtClean="0">
                            <a:latin typeface="Cambria Math" panose="02040503050406030204" pitchFamily="18" charset="0"/>
                          </a:rPr>
                          <m:t>𝛼</m:t>
                        </m:r>
                      </m:sub>
                    </m:sSub>
                    <m:r>
                      <a:rPr lang="zh-CN" altLang="en-US"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a:latin typeface="Cambria Math" panose="02040503050406030204" pitchFamily="18" charset="0"/>
                          </a:rPr>
                          <m:t>𝐾</m:t>
                        </m:r>
                      </m:e>
                      <m:sub>
                        <m:r>
                          <a:rPr lang="en-US" altLang="zh-CN" sz="2400" i="1" dirty="0">
                            <a:latin typeface="Cambria Math" panose="02040503050406030204" pitchFamily="18" charset="0"/>
                          </a:rPr>
                          <m:t>𝛽</m:t>
                        </m:r>
                      </m:sub>
                    </m:sSub>
                  </m:oMath>
                </a14:m>
                <a:r>
                  <a:rPr lang="zh-CN" altLang="en-US" sz="2400" dirty="0"/>
                  <a:t>，</a:t>
                </a:r>
                <a:r>
                  <a:rPr lang="en-US" altLang="zh-CN" sz="2400" dirty="0"/>
                  <a:t>L</a:t>
                </a:r>
                <a:r>
                  <a:rPr lang="zh-CN" altLang="en-US" sz="2400" dirty="0"/>
                  <a:t>系列中含有</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𝐿</m:t>
                        </m:r>
                      </m:e>
                      <m:sub>
                        <m:r>
                          <a:rPr lang="en-US" altLang="zh-CN" sz="2400" i="1" dirty="0" smtClean="0">
                            <a:latin typeface="Cambria Math" panose="02040503050406030204" pitchFamily="18" charset="0"/>
                          </a:rPr>
                          <m:t>𝛼</m:t>
                        </m:r>
                      </m:sub>
                    </m:sSub>
                    <m:r>
                      <a:rPr lang="zh-CN" altLang="en-US"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a:latin typeface="Cambria Math" panose="02040503050406030204" pitchFamily="18" charset="0"/>
                          </a:rPr>
                          <m:t>𝐿</m:t>
                        </m:r>
                      </m:e>
                      <m:sub>
                        <m:r>
                          <a:rPr lang="en-US" altLang="zh-CN" sz="2400" i="1" dirty="0">
                            <a:latin typeface="Cambria Math" panose="02040503050406030204" pitchFamily="18" charset="0"/>
                          </a:rPr>
                          <m:t>𝛽</m:t>
                        </m:r>
                      </m:sub>
                    </m:sSub>
                    <m:r>
                      <a:rPr lang="zh-CN" altLang="en-US" sz="2400" i="1" dirty="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err="1">
                            <a:latin typeface="Cambria Math" panose="02040503050406030204" pitchFamily="18" charset="0"/>
                          </a:rPr>
                          <m:t>𝐿</m:t>
                        </m:r>
                      </m:e>
                      <m:sub>
                        <m:r>
                          <a:rPr lang="en-US" altLang="zh-CN" sz="2400" i="1" dirty="0" err="1">
                            <a:latin typeface="Cambria Math" panose="02040503050406030204" pitchFamily="18" charset="0"/>
                          </a:rPr>
                          <m:t>𝛾</m:t>
                        </m:r>
                      </m:sub>
                    </m:sSub>
                    <m:r>
                      <a:rPr lang="zh-CN" altLang="en-US" sz="2400" i="1" dirty="0">
                        <a:latin typeface="Cambria Math" panose="02040503050406030204" pitchFamily="18" charset="0"/>
                      </a:rPr>
                      <m:t>、</m:t>
                    </m:r>
                  </m:oMath>
                </a14:m>
                <a:r>
                  <a:rPr lang="zh-CN" altLang="en-US" sz="2400" dirty="0"/>
                  <a:t> </a:t>
                </a:r>
                <a:r>
                  <a:rPr lang="en-US" altLang="zh-CN" sz="2400" dirty="0"/>
                  <a:t>…</a:t>
                </a:r>
                <a:r>
                  <a:rPr lang="zh-CN" altLang="en-US" sz="2400" dirty="0"/>
                  <a:t>。</a:t>
                </a:r>
              </a:p>
              <a:p>
                <a:endParaRPr lang="zh-CN" altLang="en-US" sz="2400"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0">
                <a:blip r:embed="rId2"/>
                <a:stretch>
                  <a:fillRect t="-1078" r="-1111"/>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a:t>特征辐射（标识辐射）</a:t>
            </a:r>
            <a:r>
              <a:rPr lang="en-US" altLang="zh-CN" sz="2800" dirty="0"/>
              <a:t>——</a:t>
            </a:r>
            <a:r>
              <a:rPr lang="zh-CN" altLang="en-US" sz="2800" dirty="0"/>
              <a:t>电子内壳层的</a:t>
            </a:r>
            <a:r>
              <a:rPr lang="zh-CN" altLang="en-US" sz="2800" dirty="0" smtClean="0"/>
              <a:t>跃迁</a:t>
            </a:r>
            <a:endParaRPr lang="zh-CN" altLang="en-US" sz="2800" dirty="0"/>
          </a:p>
        </p:txBody>
      </p:sp>
    </p:spTree>
    <p:extLst>
      <p:ext uri="{BB962C8B-B14F-4D97-AF65-F5344CB8AC3E}">
        <p14:creationId xmlns:p14="http://schemas.microsoft.com/office/powerpoint/2010/main" val="20221642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092280" y="4797152"/>
            <a:ext cx="184731" cy="461665"/>
          </a:xfrm>
          <a:prstGeom prst="rect">
            <a:avLst/>
          </a:prstGeom>
          <a:noFill/>
        </p:spPr>
        <p:txBody>
          <a:bodyPr wrap="none" rtlCol="0">
            <a:spAutoFit/>
          </a:bodyPr>
          <a:lstStyle/>
          <a:p>
            <a:endParaRPr lang="zh-CN" altLang="en-US" dirty="0"/>
          </a:p>
        </p:txBody>
      </p:sp>
      <p:sp>
        <p:nvSpPr>
          <p:cNvPr id="4" name="Rectangle 3"/>
          <p:cNvSpPr txBox="1">
            <a:spLocks noChangeArrowheads="1"/>
          </p:cNvSpPr>
          <p:nvPr/>
        </p:nvSpPr>
        <p:spPr>
          <a:xfrm>
            <a:off x="6103566" y="4529370"/>
            <a:ext cx="2880320" cy="111618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pPr>
            <a:r>
              <a:rPr lang="en-US" altLang="zh-CN" sz="2000" dirty="0">
                <a:latin typeface="Times New Roman" panose="02020603050405020304" pitchFamily="18" charset="0"/>
                <a:cs typeface="Times New Roman" panose="02020603050405020304" pitchFamily="18" charset="0"/>
              </a:rPr>
              <a:t>Charles Glover Barkla </a:t>
            </a:r>
            <a:r>
              <a:rPr kumimoji="1"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(1877 - 1944)</a:t>
            </a:r>
          </a:p>
          <a:p>
            <a:pPr algn="ctr" fontAlgn="auto">
              <a:spcAft>
                <a:spcPts val="0"/>
              </a:spcAft>
            </a:pPr>
            <a:r>
              <a:rPr kumimoji="1"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1917 Nobel Prize</a:t>
            </a:r>
            <a:endPar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Picture 1026" descr="D:\T11\0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404664"/>
            <a:ext cx="5165725"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291192"/>
      </p:ext>
    </p:extLst>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003" y="1196752"/>
            <a:ext cx="5050053" cy="5328592"/>
          </a:xfrm>
        </p:spPr>
        <p:txBody>
          <a:bodyPr/>
          <a:lstStyle/>
          <a:p>
            <a:r>
              <a:rPr lang="en-US" altLang="zh-CN" sz="2000" dirty="0">
                <a:latin typeface="Times New Roman" panose="02020603050405020304" pitchFamily="18" charset="0"/>
                <a:cs typeface="Times New Roman" panose="02020603050405020304" pitchFamily="18" charset="0"/>
              </a:rPr>
              <a:t>1913</a:t>
            </a:r>
            <a:r>
              <a:rPr lang="zh-CN" altLang="en-US" sz="2000" dirty="0">
                <a:latin typeface="Times New Roman" panose="02020603050405020304" pitchFamily="18" charset="0"/>
                <a:cs typeface="Times New Roman" panose="02020603050405020304" pitchFamily="18" charset="0"/>
              </a:rPr>
              <a:t>年，莫塞莱（</a:t>
            </a:r>
            <a:r>
              <a:rPr lang="en-US" altLang="zh-CN" sz="2000" dirty="0" err="1">
                <a:latin typeface="Times New Roman" panose="02020603050405020304" pitchFamily="18" charset="0"/>
                <a:cs typeface="Times New Roman" panose="02020603050405020304" pitchFamily="18" charset="0"/>
              </a:rPr>
              <a:t>H.G.J.Moseley</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1887~ 1915</a:t>
            </a:r>
            <a:r>
              <a:rPr lang="zh-CN" altLang="en-US" sz="2000" dirty="0" smtClean="0">
                <a:latin typeface="Times New Roman" panose="02020603050405020304" pitchFamily="18" charset="0"/>
                <a:cs typeface="Times New Roman" panose="02020603050405020304" pitchFamily="18" charset="0"/>
              </a:rPr>
              <a:t>）测了</a:t>
            </a:r>
            <a:r>
              <a:rPr lang="zh-CN" altLang="en-US" sz="2000" dirty="0">
                <a:latin typeface="Times New Roman" panose="02020603050405020304" pitchFamily="18" charset="0"/>
                <a:cs typeface="Times New Roman" panose="02020603050405020304" pitchFamily="18" charset="0"/>
              </a:rPr>
              <a:t>从铝到金总共</a:t>
            </a:r>
            <a:r>
              <a:rPr lang="en-US" altLang="zh-CN" sz="2000" dirty="0">
                <a:latin typeface="Times New Roman" panose="02020603050405020304" pitchFamily="18" charset="0"/>
                <a:cs typeface="Times New Roman" panose="02020603050405020304" pitchFamily="18" charset="0"/>
              </a:rPr>
              <a:t>38</a:t>
            </a:r>
            <a:r>
              <a:rPr lang="zh-CN" altLang="en-US" sz="2000" dirty="0">
                <a:latin typeface="Times New Roman" panose="02020603050405020304" pitchFamily="18" charset="0"/>
                <a:cs typeface="Times New Roman" panose="02020603050405020304" pitchFamily="18" charset="0"/>
              </a:rPr>
              <a:t>种元素的</a:t>
            </a:r>
            <a:r>
              <a:rPr lang="zh-CN" altLang="en-US" sz="2000" dirty="0" smtClean="0">
                <a:latin typeface="Times New Roman" panose="02020603050405020304" pitchFamily="18" charset="0"/>
                <a:cs typeface="Times New Roman" panose="02020603050405020304" pitchFamily="18" charset="0"/>
              </a:rPr>
              <a:t>光谱。</a:t>
            </a:r>
            <a:endParaRPr lang="en-US" altLang="zh-CN" sz="2000" dirty="0" smtClean="0">
              <a:latin typeface="Times New Roman" panose="02020603050405020304" pitchFamily="18" charset="0"/>
              <a:cs typeface="Times New Roman" panose="02020603050405020304" pitchFamily="18" charset="0"/>
            </a:endParaRPr>
          </a:p>
          <a:p>
            <a:r>
              <a:rPr lang="en-US" altLang="zh-CN" sz="2000" dirty="0" smtClean="0">
                <a:solidFill>
                  <a:srgbClr val="C00000"/>
                </a:solidFill>
                <a:latin typeface="Times New Roman" panose="02020603050405020304" pitchFamily="18" charset="0"/>
                <a:cs typeface="Times New Roman" panose="02020603050405020304" pitchFamily="18" charset="0"/>
              </a:rPr>
              <a:t>X</a:t>
            </a:r>
            <a:r>
              <a:rPr lang="zh-CN" altLang="en-US" sz="2000" dirty="0" smtClean="0">
                <a:solidFill>
                  <a:srgbClr val="C00000"/>
                </a:solidFill>
                <a:latin typeface="Times New Roman" panose="02020603050405020304" pitchFamily="18" charset="0"/>
                <a:cs typeface="Times New Roman" panose="02020603050405020304" pitchFamily="18" charset="0"/>
              </a:rPr>
              <a:t>射线频率</a:t>
            </a:r>
            <a:r>
              <a:rPr lang="zh-CN" altLang="en-US" sz="2000" dirty="0">
                <a:solidFill>
                  <a:srgbClr val="C00000"/>
                </a:solidFill>
                <a:latin typeface="Times New Roman" panose="02020603050405020304" pitchFamily="18" charset="0"/>
                <a:cs typeface="Times New Roman" panose="02020603050405020304" pitchFamily="18" charset="0"/>
              </a:rPr>
              <a:t>的</a:t>
            </a:r>
            <a:r>
              <a:rPr lang="zh-CN" altLang="en-US" sz="2000" dirty="0" smtClean="0">
                <a:solidFill>
                  <a:srgbClr val="C00000"/>
                </a:solidFill>
                <a:latin typeface="Times New Roman" panose="02020603050405020304" pitchFamily="18" charset="0"/>
                <a:cs typeface="Times New Roman" panose="02020603050405020304" pitchFamily="18" charset="0"/>
              </a:rPr>
              <a:t>平方根</a:t>
            </a:r>
            <a:r>
              <a:rPr lang="zh-CN" altLang="en-US" sz="2000" dirty="0">
                <a:latin typeface="Times New Roman" panose="02020603050405020304" pitchFamily="18" charset="0"/>
                <a:cs typeface="Times New Roman" panose="02020603050405020304" pitchFamily="18" charset="0"/>
              </a:rPr>
              <a:t>与</a:t>
            </a:r>
            <a:r>
              <a:rPr lang="zh-CN" altLang="en-US" sz="2000" dirty="0" smtClean="0">
                <a:solidFill>
                  <a:srgbClr val="C00000"/>
                </a:solidFill>
                <a:latin typeface="Times New Roman" panose="02020603050405020304" pitchFamily="18" charset="0"/>
                <a:cs typeface="Times New Roman" panose="02020603050405020304" pitchFamily="18" charset="0"/>
              </a:rPr>
              <a:t>原子序数</a:t>
            </a:r>
            <a:r>
              <a:rPr lang="en-US" altLang="zh-CN" sz="2000" dirty="0" smtClean="0">
                <a:solidFill>
                  <a:srgbClr val="C00000"/>
                </a:solidFill>
                <a:latin typeface="Times New Roman" panose="02020603050405020304" pitchFamily="18" charset="0"/>
                <a:cs typeface="Times New Roman" panose="02020603050405020304" pitchFamily="18" charset="0"/>
              </a:rPr>
              <a:t>Z</a:t>
            </a:r>
            <a:r>
              <a:rPr lang="zh-CN" altLang="en-US" sz="2000" dirty="0" smtClean="0">
                <a:latin typeface="Times New Roman" panose="02020603050405020304" pitchFamily="18" charset="0"/>
                <a:cs typeface="Times New Roman" panose="02020603050405020304" pitchFamily="18" charset="0"/>
              </a:rPr>
              <a:t>成线性关系。“原来</a:t>
            </a:r>
            <a:r>
              <a:rPr lang="zh-CN" altLang="en-US" sz="2000" dirty="0">
                <a:latin typeface="Times New Roman" panose="02020603050405020304" pitchFamily="18" charset="0"/>
                <a:cs typeface="Times New Roman" panose="02020603050405020304" pitchFamily="18" charset="0"/>
              </a:rPr>
              <a:t>图上</a:t>
            </a:r>
            <a:r>
              <a:rPr lang="zh-CN" altLang="en-US" sz="2000" dirty="0" smtClean="0">
                <a:latin typeface="Times New Roman" panose="02020603050405020304" pitchFamily="18" charset="0"/>
                <a:cs typeface="Times New Roman" panose="02020603050405020304" pitchFamily="18" charset="0"/>
              </a:rPr>
              <a:t>纵坐标就</a:t>
            </a:r>
            <a:r>
              <a:rPr lang="zh-CN" altLang="en-US" sz="2000" dirty="0">
                <a:latin typeface="Times New Roman" panose="02020603050405020304" pitchFamily="18" charset="0"/>
                <a:cs typeface="Times New Roman" panose="02020603050405020304" pitchFamily="18" charset="0"/>
              </a:rPr>
              <a:t>等于该元素在周期表中的那个位置的序数。</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r>
              <a:rPr lang="zh-CN" altLang="en-US"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如果我们不用这些整数来表征元素，或者如果在所选的次序方面或在给未知元素所留的空位的个数方面发生任何错识，那末这些规律将立即消失，</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r>
              <a:rPr lang="zh-CN" altLang="en-US"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既然卢瑟福已经证明，原子的最重要组成是其中心的带正电荷的核，而布罗克（</a:t>
            </a:r>
            <a:r>
              <a:rPr lang="en-US" altLang="zh-CN" sz="2000" dirty="0">
                <a:latin typeface="Times New Roman" panose="02020603050405020304" pitchFamily="18" charset="0"/>
                <a:cs typeface="Times New Roman" panose="02020603050405020304" pitchFamily="18" charset="0"/>
              </a:rPr>
              <a:t>Van den </a:t>
            </a:r>
            <a:r>
              <a:rPr lang="en-US" altLang="zh-CN" sz="2000" dirty="0" err="1">
                <a:latin typeface="Times New Roman" panose="02020603050405020304" pitchFamily="18" charset="0"/>
                <a:cs typeface="Times New Roman" panose="02020603050405020304" pitchFamily="18" charset="0"/>
              </a:rPr>
              <a:t>Broek</a:t>
            </a:r>
            <a:r>
              <a:rPr lang="zh-CN" altLang="en-US" sz="2000" dirty="0">
                <a:latin typeface="Times New Roman" panose="02020603050405020304" pitchFamily="18" charset="0"/>
                <a:cs typeface="Times New Roman" panose="02020603050405020304" pitchFamily="18" charset="0"/>
              </a:rPr>
              <a:t>）又已提出，在所有情况下，该核所带的电荷是氢核所带电荷的整数倍，这就有充分理由认为，这一决定着</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射线光谱的整数就是核中电荷的单位数，</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p>
          <a:p>
            <a:endParaRPr lang="zh-CN" altLang="en-US" sz="20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a:bodyPr>
          <a:lstStyle/>
          <a:p>
            <a:r>
              <a:rPr lang="en-US" altLang="zh-CN" sz="2800" dirty="0" smtClean="0"/>
              <a:t>Moseley</a:t>
            </a:r>
            <a:r>
              <a:rPr lang="zh-CN" altLang="en-US" sz="2800" dirty="0"/>
              <a:t>的</a:t>
            </a:r>
            <a:r>
              <a:rPr lang="zh-CN" altLang="en-US" sz="2800" dirty="0" smtClean="0"/>
              <a:t>发现</a:t>
            </a:r>
            <a:r>
              <a:rPr lang="en-US" altLang="zh-CN" sz="2800" dirty="0"/>
              <a:t>——</a:t>
            </a:r>
            <a:r>
              <a:rPr lang="zh-CN" altLang="en-US" sz="2800" dirty="0" smtClean="0"/>
              <a:t>理解周期律</a:t>
            </a:r>
            <a:r>
              <a:rPr lang="zh-CN" altLang="en-US" sz="2800" dirty="0"/>
              <a:t>的一个重要</a:t>
            </a:r>
            <a:r>
              <a:rPr lang="zh-CN" altLang="en-US" sz="2800" dirty="0" smtClean="0"/>
              <a:t>里程碑</a:t>
            </a:r>
            <a:endParaRPr lang="zh-CN" altLang="en-US" sz="2800" dirty="0"/>
          </a:p>
        </p:txBody>
      </p:sp>
      <p:pic>
        <p:nvPicPr>
          <p:cNvPr id="5" name="Picture 3" descr="C:\WINDOWS\Application Data\Microsoft\Media Catalog\F6_14.jpg"/>
          <p:cNvPicPr>
            <a:picLocks noChangeAspect="1" noChangeArrowheads="1"/>
          </p:cNvPicPr>
          <p:nvPr/>
        </p:nvPicPr>
        <p:blipFill rotWithShape="1">
          <a:blip r:embed="rId3" cstate="print">
            <a:clrChange>
              <a:clrFrom>
                <a:srgbClr val="FDFFFE"/>
              </a:clrFrom>
              <a:clrTo>
                <a:srgbClr val="FDFFFE">
                  <a:alpha val="0"/>
                </a:srgbClr>
              </a:clrTo>
            </a:clrChange>
            <a:extLst>
              <a:ext uri="{28A0092B-C50C-407E-A947-70E740481C1C}">
                <a14:useLocalDpi xmlns:a14="http://schemas.microsoft.com/office/drawing/2010/main" val="0"/>
              </a:ext>
            </a:extLst>
          </a:blip>
          <a:srcRect r="14435"/>
          <a:stretch/>
        </p:blipFill>
        <p:spPr bwMode="auto">
          <a:xfrm>
            <a:off x="4932040" y="780962"/>
            <a:ext cx="405194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1691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6376" y="1298970"/>
            <a:ext cx="8229600" cy="4525962"/>
          </a:xfrm>
        </p:spPr>
        <p:txBody>
          <a:bodyPr/>
          <a:lstStyle/>
          <a:p>
            <a:pPr>
              <a:spcAft>
                <a:spcPts val="600"/>
              </a:spcAft>
            </a:pPr>
            <a:r>
              <a:rPr lang="zh-CN" altLang="en-US" sz="2400" dirty="0">
                <a:latin typeface="Times New Roman" panose="02020603050405020304" pitchFamily="18" charset="0"/>
                <a:cs typeface="Times New Roman" panose="02020603050405020304" pitchFamily="18" charset="0"/>
              </a:rPr>
              <a:t>由伦琴（</a:t>
            </a:r>
            <a:r>
              <a:rPr lang="en-US" altLang="zh-CN" sz="2400" dirty="0" err="1">
                <a:latin typeface="Times New Roman" panose="02020603050405020304" pitchFamily="18" charset="0"/>
                <a:cs typeface="Times New Roman" panose="02020603050405020304" pitchFamily="18" charset="0"/>
              </a:rPr>
              <a:t>W.K.Rontgen</a:t>
            </a:r>
            <a:r>
              <a:rPr lang="en-US" altLang="zh-CN" sz="2400" dirty="0">
                <a:latin typeface="Times New Roman" panose="02020603050405020304" pitchFamily="18" charset="0"/>
                <a:cs typeface="Times New Roman" panose="02020603050405020304" pitchFamily="18" charset="0"/>
              </a:rPr>
              <a:t> 1845~1923</a:t>
            </a:r>
            <a:r>
              <a:rPr lang="zh-CN" altLang="en-US" sz="2400" dirty="0">
                <a:latin typeface="Times New Roman" panose="02020603050405020304" pitchFamily="18" charset="0"/>
                <a:cs typeface="Times New Roman" panose="02020603050405020304" pitchFamily="18" charset="0"/>
              </a:rPr>
              <a:t>）在</a:t>
            </a:r>
            <a:r>
              <a:rPr lang="en-US" altLang="zh-CN" sz="2400" dirty="0">
                <a:latin typeface="Times New Roman" panose="02020603050405020304" pitchFamily="18" charset="0"/>
                <a:cs typeface="Times New Roman" panose="02020603050405020304" pitchFamily="18" charset="0"/>
              </a:rPr>
              <a:t>1895</a:t>
            </a:r>
            <a:r>
              <a:rPr lang="zh-CN" altLang="en-US" sz="2400" dirty="0">
                <a:latin typeface="Times New Roman" panose="02020603050405020304" pitchFamily="18" charset="0"/>
                <a:cs typeface="Times New Roman" panose="02020603050405020304" pitchFamily="18" charset="0"/>
              </a:rPr>
              <a:t>年发现，当时他把这种未曾被人们了解的射线命名为</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射线</a:t>
            </a:r>
            <a:r>
              <a:rPr lang="zh-CN" altLang="en-US" sz="2400" dirty="0" smtClean="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spcAft>
                <a:spcPts val="600"/>
              </a:spcAft>
            </a:pPr>
            <a:r>
              <a:rPr lang="zh-CN" altLang="en-US" sz="2400" dirty="0" smtClean="0">
                <a:latin typeface="Times New Roman" panose="02020603050405020304" pitchFamily="18" charset="0"/>
                <a:cs typeface="Times New Roman" panose="02020603050405020304" pitchFamily="18" charset="0"/>
              </a:rPr>
              <a:t>核外电子</a:t>
            </a:r>
            <a:r>
              <a:rPr lang="zh-CN" altLang="en-US" sz="2400" dirty="0">
                <a:latin typeface="Times New Roman" panose="02020603050405020304" pitchFamily="18" charset="0"/>
                <a:cs typeface="Times New Roman" panose="02020603050405020304" pitchFamily="18" charset="0"/>
              </a:rPr>
              <a:t>产生的</a:t>
            </a:r>
            <a:r>
              <a:rPr lang="zh-CN" altLang="en-US" sz="2400" dirty="0">
                <a:solidFill>
                  <a:srgbClr val="C00000"/>
                </a:solidFill>
                <a:latin typeface="Times New Roman" panose="02020603050405020304" pitchFamily="18" charset="0"/>
                <a:cs typeface="Times New Roman" panose="02020603050405020304" pitchFamily="18" charset="0"/>
              </a:rPr>
              <a:t>短波电磁辐射</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a:spcAft>
                <a:spcPts val="600"/>
              </a:spcAft>
            </a:pPr>
            <a:r>
              <a:rPr lang="en-US" altLang="zh-CN" sz="2400" dirty="0" smtClean="0">
                <a:latin typeface="Times New Roman" panose="02020603050405020304" pitchFamily="18" charset="0"/>
                <a:cs typeface="Times New Roman" panose="02020603050405020304" pitchFamily="18" charset="0"/>
              </a:rPr>
              <a:t>X</a:t>
            </a:r>
            <a:r>
              <a:rPr lang="zh-CN" altLang="en-US" sz="2400" dirty="0" smtClean="0">
                <a:latin typeface="Times New Roman" panose="02020603050405020304" pitchFamily="18" charset="0"/>
                <a:cs typeface="Times New Roman" panose="02020603050405020304" pitchFamily="18" charset="0"/>
              </a:rPr>
              <a:t>射线谱</a:t>
            </a:r>
            <a:r>
              <a:rPr lang="zh-CN" altLang="en-US" sz="2400" dirty="0">
                <a:latin typeface="Times New Roman" panose="02020603050405020304" pitchFamily="18" charset="0"/>
                <a:cs typeface="Times New Roman" panose="02020603050405020304" pitchFamily="18" charset="0"/>
              </a:rPr>
              <a:t>的某些特性反映了原子内部</a:t>
            </a:r>
            <a:r>
              <a:rPr lang="zh-CN" altLang="en-US" sz="2400" dirty="0" smtClean="0">
                <a:latin typeface="Times New Roman" panose="02020603050405020304" pitchFamily="18" charset="0"/>
                <a:cs typeface="Times New Roman" panose="02020603050405020304" pitchFamily="18" charset="0"/>
              </a:rPr>
              <a:t>结构</a:t>
            </a:r>
            <a:r>
              <a:rPr lang="zh-CN" altLang="en-US" sz="2400" dirty="0">
                <a:latin typeface="Times New Roman" panose="02020603050405020304" pitchFamily="18" charset="0"/>
                <a:cs typeface="Times New Roman" panose="02020603050405020304" pitchFamily="18" charset="0"/>
              </a:rPr>
              <a:t>的情况，通过</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射线可以对原子结构问题作进一步的探索。</a:t>
            </a:r>
          </a:p>
          <a:p>
            <a:pPr lvl="0">
              <a:spcAft>
                <a:spcPts val="600"/>
              </a:spcAft>
            </a:pPr>
            <a:r>
              <a:rPr kumimoji="1" lang="en-US" altLang="zh-CN" sz="2400" dirty="0">
                <a:solidFill>
                  <a:prstClr val="black"/>
                </a:solidFill>
                <a:latin typeface="Times New Roman" panose="02020603050405020304" pitchFamily="18" charset="0"/>
                <a:cs typeface="Times New Roman" panose="02020603050405020304" pitchFamily="18" charset="0"/>
              </a:rPr>
              <a:t>X</a:t>
            </a:r>
            <a:r>
              <a:rPr kumimoji="1" lang="zh-CN" altLang="en-US" sz="2400" dirty="0">
                <a:solidFill>
                  <a:prstClr val="black"/>
                </a:solidFill>
                <a:latin typeface="Times New Roman" panose="02020603050405020304" pitchFamily="18" charset="0"/>
                <a:cs typeface="Times New Roman" panose="02020603050405020304" pitchFamily="18" charset="0"/>
              </a:rPr>
              <a:t>射线的波长范围一般在</a:t>
            </a:r>
            <a:r>
              <a:rPr kumimoji="1" lang="en-US" altLang="zh-CN" sz="2400" dirty="0">
                <a:solidFill>
                  <a:prstClr val="black"/>
                </a:solidFill>
                <a:latin typeface="Times New Roman" panose="02020603050405020304" pitchFamily="18" charset="0"/>
                <a:cs typeface="Times New Roman" panose="02020603050405020304" pitchFamily="18" charset="0"/>
              </a:rPr>
              <a:t>0.01Å</a:t>
            </a:r>
            <a:r>
              <a:rPr kumimoji="1" lang="zh-CN" altLang="en-US" sz="2400" dirty="0">
                <a:solidFill>
                  <a:prstClr val="black"/>
                </a:solidFill>
                <a:latin typeface="Times New Roman" panose="02020603050405020304" pitchFamily="18" charset="0"/>
                <a:cs typeface="Times New Roman" panose="02020603050405020304" pitchFamily="18" charset="0"/>
              </a:rPr>
              <a:t>到</a:t>
            </a:r>
            <a:r>
              <a:rPr kumimoji="1" lang="en-US" altLang="zh-CN" sz="2400" dirty="0">
                <a:solidFill>
                  <a:prstClr val="black"/>
                </a:solidFill>
                <a:latin typeface="Times New Roman" panose="02020603050405020304" pitchFamily="18" charset="0"/>
                <a:cs typeface="Times New Roman" panose="02020603050405020304" pitchFamily="18" charset="0"/>
              </a:rPr>
              <a:t>10Å</a:t>
            </a:r>
            <a:r>
              <a:rPr kumimoji="1" lang="zh-CN" altLang="en-US" sz="2400" dirty="0">
                <a:solidFill>
                  <a:prstClr val="black"/>
                </a:solidFill>
                <a:latin typeface="Times New Roman" panose="02020603050405020304" pitchFamily="18" charset="0"/>
                <a:cs typeface="Times New Roman" panose="02020603050405020304" pitchFamily="18" charset="0"/>
              </a:rPr>
              <a:t>，或更长一点。比</a:t>
            </a:r>
            <a:r>
              <a:rPr kumimoji="1" lang="en-US" altLang="zh-CN" sz="2400" dirty="0">
                <a:solidFill>
                  <a:prstClr val="black"/>
                </a:solidFill>
                <a:latin typeface="Times New Roman" panose="02020603050405020304" pitchFamily="18" charset="0"/>
                <a:cs typeface="Times New Roman" panose="02020603050405020304" pitchFamily="18" charset="0"/>
              </a:rPr>
              <a:t>1Å</a:t>
            </a:r>
            <a:r>
              <a:rPr kumimoji="1" lang="zh-CN" altLang="en-US" sz="2400" dirty="0">
                <a:solidFill>
                  <a:prstClr val="black"/>
                </a:solidFill>
                <a:latin typeface="Times New Roman" panose="02020603050405020304" pitchFamily="18" charset="0"/>
                <a:cs typeface="Times New Roman" panose="02020603050405020304" pitchFamily="18" charset="0"/>
              </a:rPr>
              <a:t>短的</a:t>
            </a:r>
            <a:r>
              <a:rPr kumimoji="1" lang="en-US" altLang="zh-CN" sz="2400" dirty="0">
                <a:solidFill>
                  <a:prstClr val="black"/>
                </a:solidFill>
                <a:latin typeface="Times New Roman" panose="02020603050405020304" pitchFamily="18" charset="0"/>
                <a:cs typeface="Times New Roman" panose="02020603050405020304" pitchFamily="18" charset="0"/>
              </a:rPr>
              <a:t>X</a:t>
            </a:r>
            <a:r>
              <a:rPr kumimoji="1" lang="zh-CN" altLang="en-US" sz="2400" dirty="0">
                <a:solidFill>
                  <a:prstClr val="black"/>
                </a:solidFill>
                <a:latin typeface="Times New Roman" panose="02020603050405020304" pitchFamily="18" charset="0"/>
                <a:cs typeface="Times New Roman" panose="02020603050405020304" pitchFamily="18" charset="0"/>
              </a:rPr>
              <a:t>射线，常称</a:t>
            </a:r>
            <a:r>
              <a:rPr kumimoji="1" lang="zh-CN" altLang="en-US" sz="2400" dirty="0">
                <a:solidFill>
                  <a:srgbClr val="CC6600"/>
                </a:solidFill>
                <a:latin typeface="Times New Roman" panose="02020603050405020304" pitchFamily="18" charset="0"/>
                <a:cs typeface="Times New Roman" panose="02020603050405020304" pitchFamily="18" charset="0"/>
              </a:rPr>
              <a:t>硬</a:t>
            </a:r>
            <a:r>
              <a:rPr kumimoji="1" lang="en-US" altLang="zh-CN" sz="2400" dirty="0">
                <a:solidFill>
                  <a:srgbClr val="CC6600"/>
                </a:solidFill>
                <a:latin typeface="Times New Roman" panose="02020603050405020304" pitchFamily="18" charset="0"/>
                <a:cs typeface="Times New Roman" panose="02020603050405020304" pitchFamily="18" charset="0"/>
              </a:rPr>
              <a:t>X</a:t>
            </a:r>
            <a:r>
              <a:rPr kumimoji="1" lang="zh-CN" altLang="en-US" sz="2400" dirty="0">
                <a:solidFill>
                  <a:srgbClr val="CC6600"/>
                </a:solidFill>
                <a:latin typeface="Times New Roman" panose="02020603050405020304" pitchFamily="18" charset="0"/>
                <a:cs typeface="Times New Roman" panose="02020603050405020304" pitchFamily="18" charset="0"/>
              </a:rPr>
              <a:t>射线</a:t>
            </a:r>
            <a:r>
              <a:rPr kumimoji="1" lang="zh-CN" altLang="en-US" sz="2400" dirty="0">
                <a:solidFill>
                  <a:prstClr val="black"/>
                </a:solidFill>
                <a:latin typeface="Times New Roman" panose="02020603050405020304" pitchFamily="18" charset="0"/>
                <a:cs typeface="Times New Roman" panose="02020603050405020304" pitchFamily="18" charset="0"/>
              </a:rPr>
              <a:t>，比</a:t>
            </a:r>
            <a:r>
              <a:rPr kumimoji="1" lang="en-US" altLang="zh-CN" sz="2400" dirty="0">
                <a:solidFill>
                  <a:prstClr val="black"/>
                </a:solidFill>
                <a:latin typeface="Times New Roman" panose="02020603050405020304" pitchFamily="18" charset="0"/>
                <a:cs typeface="Times New Roman" panose="02020603050405020304" pitchFamily="18" charset="0"/>
              </a:rPr>
              <a:t>1Å</a:t>
            </a:r>
            <a:r>
              <a:rPr kumimoji="1" lang="zh-CN" altLang="en-US" sz="2400" dirty="0">
                <a:solidFill>
                  <a:prstClr val="black"/>
                </a:solidFill>
                <a:latin typeface="Times New Roman" panose="02020603050405020304" pitchFamily="18" charset="0"/>
                <a:cs typeface="Times New Roman" panose="02020603050405020304" pitchFamily="18" charset="0"/>
              </a:rPr>
              <a:t>长的，称</a:t>
            </a:r>
            <a:r>
              <a:rPr kumimoji="1" lang="zh-CN" altLang="en-US" sz="2400" dirty="0">
                <a:solidFill>
                  <a:srgbClr val="CC6600"/>
                </a:solidFill>
                <a:latin typeface="Times New Roman" panose="02020603050405020304" pitchFamily="18" charset="0"/>
                <a:cs typeface="Times New Roman" panose="02020603050405020304" pitchFamily="18" charset="0"/>
              </a:rPr>
              <a:t>软</a:t>
            </a:r>
            <a:r>
              <a:rPr kumimoji="1" lang="en-US" altLang="zh-CN" sz="2400" dirty="0">
                <a:solidFill>
                  <a:srgbClr val="CC6600"/>
                </a:solidFill>
                <a:latin typeface="Times New Roman" panose="02020603050405020304" pitchFamily="18" charset="0"/>
                <a:cs typeface="Times New Roman" panose="02020603050405020304" pitchFamily="18" charset="0"/>
              </a:rPr>
              <a:t>X</a:t>
            </a:r>
            <a:r>
              <a:rPr kumimoji="1" lang="zh-CN" altLang="en-US" sz="2400" dirty="0">
                <a:solidFill>
                  <a:srgbClr val="CC6600"/>
                </a:solidFill>
                <a:latin typeface="Times New Roman" panose="02020603050405020304" pitchFamily="18" charset="0"/>
                <a:cs typeface="Times New Roman" panose="02020603050405020304" pitchFamily="18" charset="0"/>
              </a:rPr>
              <a:t>射线</a:t>
            </a:r>
            <a:r>
              <a:rPr kumimoji="1" lang="zh-CN" altLang="en-US" sz="2400" dirty="0">
                <a:solidFill>
                  <a:prstClr val="black"/>
                </a:solidFill>
                <a:latin typeface="Times New Roman" panose="02020603050405020304" pitchFamily="18" charset="0"/>
                <a:cs typeface="Times New Roman" panose="02020603050405020304" pitchFamily="18" charset="0"/>
              </a:rPr>
              <a:t>。</a:t>
            </a:r>
          </a:p>
          <a:p>
            <a:pPr>
              <a:spcAft>
                <a:spcPts val="600"/>
              </a:spcAft>
            </a:pPr>
            <a:endParaRPr lang="zh-CN" altLang="en-US" sz="2400" dirty="0" smtClean="0">
              <a:latin typeface="Times New Roman" panose="02020603050405020304" pitchFamily="18" charset="0"/>
              <a:cs typeface="Times New Roman" panose="02020603050405020304" pitchFamily="18" charset="0"/>
            </a:endParaRPr>
          </a:p>
          <a:p>
            <a:pPr>
              <a:spcAft>
                <a:spcPts val="600"/>
              </a:spcAft>
            </a:pPr>
            <a:endParaRPr lang="zh-CN" altLang="en-US" sz="2400" dirty="0">
              <a:latin typeface="Times New Roman" panose="02020603050405020304" pitchFamily="18" charset="0"/>
              <a:cs typeface="Times New Roman" panose="02020603050405020304" pitchFamily="18" charset="0"/>
            </a:endParaRPr>
          </a:p>
        </p:txBody>
      </p:sp>
      <p:sp>
        <p:nvSpPr>
          <p:cNvPr id="2" name="标题 1"/>
          <p:cNvSpPr>
            <a:spLocks noGrp="1"/>
          </p:cNvSpPr>
          <p:nvPr>
            <p:ph type="title"/>
          </p:nvPr>
        </p:nvSpPr>
        <p:spPr/>
        <p:txBody>
          <a:bodyPr>
            <a:normAutofit/>
          </a:bodyPr>
          <a:lstStyle/>
          <a:p>
            <a:r>
              <a:rPr lang="zh-CN" altLang="en-US" sz="2800" dirty="0" smtClean="0"/>
              <a:t>神秘的</a:t>
            </a:r>
            <a:r>
              <a:rPr lang="en-US" altLang="zh-CN" sz="2800" dirty="0" smtClean="0"/>
              <a:t>X</a:t>
            </a:r>
            <a:r>
              <a:rPr lang="zh-CN" altLang="en-US" sz="2800" dirty="0" smtClean="0"/>
              <a:t>射线（</a:t>
            </a:r>
            <a:r>
              <a:rPr lang="en-US" altLang="zh-CN" sz="2800" dirty="0" smtClean="0"/>
              <a:t>X-ray</a:t>
            </a:r>
            <a:r>
              <a:rPr lang="zh-CN" altLang="en-US" sz="2800" dirty="0" smtClean="0"/>
              <a:t>）</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40053" y="1099666"/>
                <a:ext cx="8229600" cy="4525962"/>
              </a:xfrm>
            </p:spPr>
            <p:txBody>
              <a:bodyPr/>
              <a:lstStyle/>
              <a:p>
                <a:r>
                  <a:rPr lang="zh-CN" altLang="en-US" sz="2400" dirty="0" smtClean="0"/>
                  <a:t>对于</a:t>
                </a:r>
                <a:r>
                  <a:rPr lang="en-US" altLang="zh-CN" sz="2400" dirty="0"/>
                  <a:t>Kα</a:t>
                </a:r>
                <a:r>
                  <a:rPr lang="zh-CN" altLang="en-US" sz="2400" dirty="0"/>
                  <a:t>线，莫塞莱得到了如下的经验公式</a:t>
                </a:r>
                <a:r>
                  <a:rPr lang="zh-CN" altLang="en-US" sz="2400" dirty="0" smtClean="0"/>
                  <a:t>：</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𝜈</m:t>
                          </m:r>
                        </m:e>
                        <m:sub>
                          <m:r>
                            <a:rPr lang="en-US" altLang="zh-CN" sz="2400" b="0" i="1" smtClean="0">
                              <a:solidFill>
                                <a:srgbClr val="C00000"/>
                              </a:solidFill>
                              <a:latin typeface="Cambria Math" panose="02040503050406030204" pitchFamily="18" charset="0"/>
                            </a:rPr>
                            <m:t>𝑘</m:t>
                          </m:r>
                          <m:r>
                            <a:rPr lang="en-US" altLang="zh-CN" sz="2400" b="0" i="1" smtClean="0">
                              <a:solidFill>
                                <a:srgbClr val="C00000"/>
                              </a:solidFill>
                              <a:latin typeface="Cambria Math" panose="02040503050406030204" pitchFamily="18" charset="0"/>
                            </a:rPr>
                            <m:t>𝛼</m:t>
                          </m:r>
                        </m:sub>
                      </m:sSub>
                      <m:r>
                        <a:rPr lang="en-US" altLang="zh-CN" sz="2400" b="0" i="1" smtClean="0">
                          <a:solidFill>
                            <a:srgbClr val="C00000"/>
                          </a:solidFill>
                          <a:latin typeface="Cambria Math" panose="02040503050406030204" pitchFamily="18" charset="0"/>
                        </a:rPr>
                        <m:t>=0.248×</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10</m:t>
                          </m:r>
                        </m:e>
                        <m:sup>
                          <m:r>
                            <a:rPr lang="en-US" altLang="zh-CN" sz="2400" b="0" i="1" smtClean="0">
                              <a:solidFill>
                                <a:srgbClr val="C00000"/>
                              </a:solidFill>
                              <a:latin typeface="Cambria Math" panose="02040503050406030204" pitchFamily="18" charset="0"/>
                            </a:rPr>
                            <m:t>16</m:t>
                          </m:r>
                        </m:sup>
                      </m:sSup>
                      <m:sSup>
                        <m:sSupPr>
                          <m:ctrlPr>
                            <a:rPr lang="en-US" altLang="zh-CN" sz="2400" b="0" i="1" smtClean="0">
                              <a:solidFill>
                                <a:srgbClr val="C00000"/>
                              </a:solidFill>
                              <a:latin typeface="Cambria Math" panose="02040503050406030204" pitchFamily="18" charset="0"/>
                            </a:rPr>
                          </m:ctrlPr>
                        </m:sSupPr>
                        <m:e>
                          <m:d>
                            <m:dPr>
                              <m:ctrlPr>
                                <a:rPr lang="en-US" altLang="zh-CN" sz="2400" b="0" i="1" smtClean="0">
                                  <a:solidFill>
                                    <a:srgbClr val="C00000"/>
                                  </a:solidFill>
                                  <a:latin typeface="Cambria Math" panose="02040503050406030204" pitchFamily="18" charset="0"/>
                                </a:rPr>
                              </m:ctrlPr>
                            </m:dPr>
                            <m:e>
                              <m:r>
                                <a:rPr lang="en-US" altLang="zh-CN" sz="2400" b="0" i="1" smtClean="0">
                                  <a:solidFill>
                                    <a:srgbClr val="C00000"/>
                                  </a:solidFill>
                                  <a:latin typeface="Cambria Math" panose="02040503050406030204" pitchFamily="18" charset="0"/>
                                </a:rPr>
                                <m:t>𝑍</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𝑏</m:t>
                              </m:r>
                            </m:e>
                          </m:d>
                        </m:e>
                        <m:sup>
                          <m:r>
                            <a:rPr lang="en-US" altLang="zh-CN" sz="2400" b="0" i="1" smtClean="0">
                              <a:solidFill>
                                <a:srgbClr val="C00000"/>
                              </a:solidFill>
                              <a:latin typeface="Cambria Math" panose="02040503050406030204" pitchFamily="18" charset="0"/>
                            </a:rPr>
                            <m:t>2</m:t>
                          </m:r>
                        </m:sup>
                      </m:sSup>
                      <m:r>
                        <a:rPr lang="en-US" altLang="zh-CN" sz="2400" b="0" i="0" smtClean="0">
                          <a:solidFill>
                            <a:srgbClr val="C00000"/>
                          </a:solidFill>
                          <a:latin typeface="Cambria Math" panose="02040503050406030204" pitchFamily="18" charset="0"/>
                        </a:rPr>
                        <m:t> </m:t>
                      </m:r>
                      <m:r>
                        <m:rPr>
                          <m:sty m:val="p"/>
                        </m:rPr>
                        <a:rPr lang="en-US" altLang="zh-CN" sz="2400" b="0" i="0" smtClean="0">
                          <a:solidFill>
                            <a:srgbClr val="C00000"/>
                          </a:solidFill>
                          <a:latin typeface="Cambria Math" panose="02040503050406030204" pitchFamily="18" charset="0"/>
                        </a:rPr>
                        <m:t>Hz</m:t>
                      </m:r>
                      <m:r>
                        <a:rPr lang="en-US" altLang="zh-CN" sz="2400" b="0" i="0" smtClean="0">
                          <a:solidFill>
                            <a:srgbClr val="C00000"/>
                          </a:solidFill>
                          <a:latin typeface="Cambria Math" panose="02040503050406030204" pitchFamily="18" charset="0"/>
                        </a:rPr>
                        <m:t>  (</m:t>
                      </m:r>
                      <m:r>
                        <a:rPr lang="en-US" altLang="zh-CN" sz="2400" b="0" i="1" smtClean="0">
                          <a:solidFill>
                            <a:srgbClr val="C00000"/>
                          </a:solidFill>
                          <a:latin typeface="Cambria Math" panose="02040503050406030204" pitchFamily="18" charset="0"/>
                        </a:rPr>
                        <m:t>𝑏</m:t>
                      </m:r>
                      <m:r>
                        <a:rPr lang="en-US" altLang="zh-CN" sz="2400" b="0" i="1" smtClean="0">
                          <a:solidFill>
                            <a:srgbClr val="C00000"/>
                          </a:solidFill>
                          <a:latin typeface="Cambria Math" panose="02040503050406030204" pitchFamily="18" charset="0"/>
                        </a:rPr>
                        <m:t>≈</m:t>
                      </m:r>
                      <m:r>
                        <a:rPr lang="en-US" altLang="zh-CN" sz="2400" b="0" i="0" smtClean="0">
                          <a:solidFill>
                            <a:srgbClr val="C00000"/>
                          </a:solidFill>
                          <a:latin typeface="Cambria Math" panose="02040503050406030204" pitchFamily="18" charset="0"/>
                        </a:rPr>
                        <m:t>1)</m:t>
                      </m:r>
                    </m:oMath>
                  </m:oMathPara>
                </a14:m>
                <a:endParaRPr lang="en-US" altLang="zh-CN" sz="2400" dirty="0">
                  <a:solidFill>
                    <a:srgbClr val="C00000"/>
                  </a:solidFill>
                </a:endParaRPr>
              </a:p>
              <a:p>
                <a:r>
                  <a:rPr lang="zh-CN" altLang="en-US" sz="2400" dirty="0" smtClean="0"/>
                  <a:t>同年玻尔三</a:t>
                </a:r>
                <a:r>
                  <a:rPr lang="zh-CN" altLang="en-US" sz="2400" dirty="0"/>
                  <a:t>篇</a:t>
                </a:r>
                <a:r>
                  <a:rPr lang="zh-CN" altLang="en-US" sz="2400" dirty="0" smtClean="0"/>
                  <a:t>文章，</a:t>
                </a:r>
                <a:r>
                  <a:rPr lang="zh-CN" altLang="en-US" sz="2400" dirty="0"/>
                  <a:t>莫塞莱一看到玻尔的论文，立刻发现他提出的经验公式可以从玻尔的理论导出</a:t>
                </a:r>
                <a:r>
                  <a:rPr lang="zh-CN" altLang="en-US" sz="2400" dirty="0" smtClean="0"/>
                  <a:t>：</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𝜈</m:t>
                          </m:r>
                        </m:e>
                        <m:sub>
                          <m:r>
                            <a:rPr lang="en-US" altLang="zh-CN" sz="2400" i="1">
                              <a:solidFill>
                                <a:srgbClr val="C00000"/>
                              </a:solidFill>
                              <a:latin typeface="Cambria Math" panose="02040503050406030204" pitchFamily="18" charset="0"/>
                            </a:rPr>
                            <m:t>𝑘</m:t>
                          </m:r>
                          <m:r>
                            <a:rPr lang="en-US" altLang="zh-CN" sz="2400" i="1">
                              <a:solidFill>
                                <a:srgbClr val="C00000"/>
                              </a:solidFill>
                              <a:latin typeface="Cambria Math" panose="02040503050406030204" pitchFamily="18" charset="0"/>
                            </a:rPr>
                            <m:t>𝛼</m:t>
                          </m:r>
                        </m:sub>
                      </m:sSub>
                      <m:r>
                        <a:rPr lang="en-US" altLang="zh-CN" sz="2400" i="1">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𝑐</m:t>
                          </m:r>
                        </m:num>
                        <m:den>
                          <m:r>
                            <a:rPr lang="en-US" altLang="zh-CN" sz="2400" b="0" i="1" smtClean="0">
                              <a:solidFill>
                                <a:srgbClr val="C00000"/>
                              </a:solidFill>
                              <a:latin typeface="Cambria Math" panose="02040503050406030204" pitchFamily="18" charset="0"/>
                            </a:rPr>
                            <m:t>𝜆</m:t>
                          </m:r>
                        </m:den>
                      </m:f>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𝑅𝑐</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𝑍</m:t>
                          </m:r>
                        </m:e>
                        <m:sup>
                          <m:r>
                            <a:rPr lang="en-US" altLang="zh-CN" sz="2400" b="0" i="1" smtClean="0">
                              <a:solidFill>
                                <a:srgbClr val="C00000"/>
                              </a:solidFill>
                              <a:latin typeface="Cambria Math" panose="02040503050406030204" pitchFamily="18" charset="0"/>
                            </a:rPr>
                            <m:t>2</m:t>
                          </m:r>
                        </m:sup>
                      </m:sSup>
                      <m:d>
                        <m:dPr>
                          <m:ctrlPr>
                            <a:rPr lang="en-US" altLang="zh-CN" sz="2400" b="0" i="1" smtClean="0">
                              <a:solidFill>
                                <a:srgbClr val="C00000"/>
                              </a:solidFill>
                              <a:latin typeface="Cambria Math" panose="02040503050406030204" pitchFamily="18" charset="0"/>
                            </a:rPr>
                          </m:ctrlPr>
                        </m:dPr>
                        <m:e>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1</m:t>
                                  </m:r>
                                </m:e>
                                <m:sup>
                                  <m:r>
                                    <a:rPr lang="en-US" altLang="zh-CN" sz="2400" b="0" i="1" smtClean="0">
                                      <a:solidFill>
                                        <a:srgbClr val="C00000"/>
                                      </a:solidFill>
                                      <a:latin typeface="Cambria Math" panose="02040503050406030204" pitchFamily="18" charset="0"/>
                                    </a:rPr>
                                    <m:t>2</m:t>
                                  </m:r>
                                </m:sup>
                              </m:sSup>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2</m:t>
                                  </m:r>
                                </m:e>
                                <m:sup>
                                  <m:r>
                                    <a:rPr lang="en-US" altLang="zh-CN" sz="2400" i="1">
                                      <a:solidFill>
                                        <a:srgbClr val="C00000"/>
                                      </a:solidFill>
                                      <a:latin typeface="Cambria Math" panose="02040503050406030204" pitchFamily="18" charset="0"/>
                                    </a:rPr>
                                    <m:t>2</m:t>
                                  </m:r>
                                </m:sup>
                              </m:sSup>
                            </m:den>
                          </m:f>
                        </m:e>
                      </m:d>
                      <m:r>
                        <a:rPr lang="en-US" altLang="zh-CN" sz="2400" b="0" i="1" smtClean="0">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0.248×</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10</m:t>
                          </m:r>
                        </m:e>
                        <m:sup>
                          <m:r>
                            <a:rPr lang="en-US" altLang="zh-CN" sz="2400" i="1">
                              <a:solidFill>
                                <a:srgbClr val="C00000"/>
                              </a:solidFill>
                              <a:latin typeface="Cambria Math" panose="02040503050406030204" pitchFamily="18" charset="0"/>
                            </a:rPr>
                            <m:t>16</m:t>
                          </m:r>
                        </m:sup>
                      </m:sSup>
                      <m:sSup>
                        <m:sSupPr>
                          <m:ctrlPr>
                            <a:rPr lang="en-US" altLang="zh-CN" sz="2400" i="1">
                              <a:solidFill>
                                <a:srgbClr val="C00000"/>
                              </a:solidFill>
                              <a:latin typeface="Cambria Math" panose="02040503050406030204" pitchFamily="18" charset="0"/>
                            </a:rPr>
                          </m:ctrlPr>
                        </m:sSupPr>
                        <m:e>
                          <m:r>
                            <a:rPr lang="en-US" altLang="zh-CN" sz="2400" i="1" smtClean="0">
                              <a:solidFill>
                                <a:srgbClr val="C00000"/>
                              </a:solidFill>
                              <a:latin typeface="Cambria Math" panose="02040503050406030204" pitchFamily="18" charset="0"/>
                            </a:rPr>
                            <m:t>𝑍</m:t>
                          </m:r>
                        </m:e>
                        <m:sup>
                          <m:r>
                            <a:rPr lang="en-US" altLang="zh-CN" sz="2400" i="1">
                              <a:solidFill>
                                <a:srgbClr val="C00000"/>
                              </a:solidFill>
                              <a:latin typeface="Cambria Math" panose="02040503050406030204" pitchFamily="18" charset="0"/>
                            </a:rPr>
                            <m:t>2</m:t>
                          </m:r>
                        </m:sup>
                      </m:sSup>
                      <m:r>
                        <a:rPr lang="en-US" altLang="zh-CN" sz="2400">
                          <a:solidFill>
                            <a:srgbClr val="C00000"/>
                          </a:solidFill>
                          <a:latin typeface="Cambria Math" panose="02040503050406030204" pitchFamily="18" charset="0"/>
                        </a:rPr>
                        <m:t> </m:t>
                      </m:r>
                      <m:r>
                        <m:rPr>
                          <m:sty m:val="p"/>
                        </m:rPr>
                        <a:rPr lang="en-US" altLang="zh-CN" sz="2400">
                          <a:solidFill>
                            <a:srgbClr val="C00000"/>
                          </a:solidFill>
                          <a:latin typeface="Cambria Math" panose="02040503050406030204" pitchFamily="18" charset="0"/>
                        </a:rPr>
                        <m:t>Hz</m:t>
                      </m:r>
                    </m:oMath>
                  </m:oMathPara>
                </a14:m>
                <a:endParaRPr lang="en-US" altLang="zh-CN" sz="2400" dirty="0" smtClean="0">
                  <a:solidFill>
                    <a:srgbClr val="C00000"/>
                  </a:solidFill>
                </a:endParaRPr>
              </a:p>
              <a:p>
                <a:r>
                  <a:rPr lang="zh-CN" altLang="en-US" sz="2400" dirty="0" smtClean="0">
                    <a:solidFill>
                      <a:schemeClr val="tx1"/>
                    </a:solidFill>
                  </a:rPr>
                  <a:t>两者十分</a:t>
                </a:r>
                <a:r>
                  <a:rPr lang="zh-CN" altLang="en-US" sz="2400" dirty="0">
                    <a:solidFill>
                      <a:schemeClr val="tx1"/>
                    </a:solidFill>
                  </a:rPr>
                  <a:t>接近，</a:t>
                </a:r>
                <a:r>
                  <a:rPr lang="zh-CN" altLang="en-US" sz="2400" dirty="0" smtClean="0">
                    <a:solidFill>
                      <a:schemeClr val="tx1"/>
                    </a:solidFill>
                  </a:rPr>
                  <a:t>但有</a:t>
                </a:r>
                <a14:m>
                  <m:oMath xmlns:m="http://schemas.openxmlformats.org/officeDocument/2006/math">
                    <m:sSup>
                      <m:sSupPr>
                        <m:ctrlPr>
                          <a:rPr lang="en-US" altLang="zh-CN" sz="2400" b="0" i="1" dirty="0" smtClean="0">
                            <a:solidFill>
                              <a:schemeClr val="tx1"/>
                            </a:solidFill>
                            <a:latin typeface="Cambria Math" panose="02040503050406030204" pitchFamily="18" charset="0"/>
                          </a:rPr>
                        </m:ctrlPr>
                      </m:sSupPr>
                      <m:e>
                        <m:d>
                          <m:dPr>
                            <m:ctrlPr>
                              <a:rPr lang="en-US" altLang="zh-CN" sz="2400" b="0" i="1" dirty="0" smtClean="0">
                                <a:solidFill>
                                  <a:schemeClr val="tx1"/>
                                </a:solidFill>
                                <a:latin typeface="Cambria Math" panose="02040503050406030204" pitchFamily="18" charset="0"/>
                              </a:rPr>
                            </m:ctrlPr>
                          </m:dPr>
                          <m:e>
                            <m:r>
                              <a:rPr lang="en-US" altLang="zh-CN" sz="2400" i="1" dirty="0" smtClean="0">
                                <a:solidFill>
                                  <a:schemeClr val="tx1"/>
                                </a:solidFill>
                                <a:latin typeface="Cambria Math" panose="02040503050406030204" pitchFamily="18" charset="0"/>
                              </a:rPr>
                              <m:t>𝑍</m:t>
                            </m:r>
                            <m:r>
                              <a:rPr lang="en-US" altLang="zh-CN" sz="2400" i="1" dirty="0" smtClean="0">
                                <a:solidFill>
                                  <a:schemeClr val="tx1"/>
                                </a:solidFill>
                                <a:latin typeface="Cambria Math" panose="02040503050406030204" pitchFamily="18" charset="0"/>
                              </a:rPr>
                              <m:t>−1</m:t>
                            </m:r>
                          </m:e>
                        </m:d>
                      </m:e>
                      <m:sup>
                        <m:r>
                          <a:rPr lang="en-US" altLang="zh-CN" sz="2400" i="1" dirty="0" smtClean="0">
                            <a:solidFill>
                              <a:schemeClr val="tx1"/>
                            </a:solidFill>
                            <a:latin typeface="Cambria Math" panose="02040503050406030204" pitchFamily="18" charset="0"/>
                          </a:rPr>
                          <m:t>2</m:t>
                        </m:r>
                      </m:sup>
                    </m:sSup>
                  </m:oMath>
                </a14:m>
                <a:r>
                  <a:rPr lang="zh-CN" altLang="en-US" sz="2400" i="0" dirty="0" smtClean="0">
                    <a:latin typeface="+mj-lt"/>
                  </a:rPr>
                  <a:t>的</a:t>
                </a:r>
                <a14:m>
                  <m:oMath xmlns:m="http://schemas.openxmlformats.org/officeDocument/2006/math">
                    <m:sSup>
                      <m:sSupPr>
                        <m:ctrlPr>
                          <a:rPr lang="en-US" altLang="zh-CN" sz="2400" b="0" i="1" dirty="0" smtClean="0">
                            <a:solidFill>
                              <a:schemeClr val="tx1"/>
                            </a:solidFill>
                            <a:latin typeface="Cambria Math" panose="02040503050406030204" pitchFamily="18" charset="0"/>
                          </a:rPr>
                        </m:ctrlPr>
                      </m:sSupPr>
                      <m:e>
                        <m:r>
                          <a:rPr lang="en-US" altLang="zh-CN" sz="2400" i="1" dirty="0" smtClean="0">
                            <a:solidFill>
                              <a:schemeClr val="tx1"/>
                            </a:solidFill>
                            <a:latin typeface="Cambria Math" panose="02040503050406030204" pitchFamily="18" charset="0"/>
                          </a:rPr>
                          <m:t>𝑍</m:t>
                        </m:r>
                      </m:e>
                      <m:sup>
                        <m:r>
                          <a:rPr lang="en-US" altLang="zh-CN" sz="2400" i="1" dirty="0" smtClean="0">
                            <a:solidFill>
                              <a:schemeClr val="tx1"/>
                            </a:solidFill>
                            <a:latin typeface="Cambria Math" panose="02040503050406030204" pitchFamily="18" charset="0"/>
                          </a:rPr>
                          <m:t>2</m:t>
                        </m:r>
                      </m:sup>
                    </m:sSup>
                  </m:oMath>
                </a14:m>
                <a:r>
                  <a:rPr lang="zh-CN" altLang="en-US" sz="2400" dirty="0" smtClean="0">
                    <a:solidFill>
                      <a:schemeClr val="tx1"/>
                    </a:solidFill>
                  </a:rPr>
                  <a:t>差异</a:t>
                </a:r>
                <a:r>
                  <a:rPr lang="zh-CN" altLang="en-US" sz="2400" dirty="0">
                    <a:solidFill>
                      <a:schemeClr val="tx1"/>
                    </a:solidFill>
                  </a:rPr>
                  <a:t>。这是因为，当</a:t>
                </a:r>
                <a14:m>
                  <m:oMath xmlns:m="http://schemas.openxmlformats.org/officeDocument/2006/math">
                    <m:r>
                      <a:rPr lang="en-US" altLang="zh-CN" sz="2400" b="0" i="1" dirty="0" smtClean="0">
                        <a:solidFill>
                          <a:schemeClr val="tx1"/>
                        </a:solidFill>
                        <a:latin typeface="Cambria Math" panose="02040503050406030204" pitchFamily="18" charset="0"/>
                      </a:rPr>
                      <m:t>𝐾</m:t>
                    </m:r>
                  </m:oMath>
                </a14:m>
                <a:r>
                  <a:rPr lang="zh-CN" altLang="en-US" sz="2400" dirty="0">
                    <a:solidFill>
                      <a:schemeClr val="tx1"/>
                    </a:solidFill>
                  </a:rPr>
                  <a:t>层出现一个</a:t>
                </a:r>
                <a:r>
                  <a:rPr lang="zh-CN" altLang="en-US" sz="2400" dirty="0" smtClean="0">
                    <a:solidFill>
                      <a:schemeClr val="tx1"/>
                    </a:solidFill>
                  </a:rPr>
                  <a:t>空穴，电子屏蔽效应使在</a:t>
                </a:r>
                <a14:m>
                  <m:oMath xmlns:m="http://schemas.openxmlformats.org/officeDocument/2006/math">
                    <m:r>
                      <a:rPr lang="en-US" altLang="zh-CN" sz="2400" b="0" i="1" dirty="0" smtClean="0">
                        <a:solidFill>
                          <a:schemeClr val="tx1"/>
                        </a:solidFill>
                        <a:latin typeface="Cambria Math" panose="02040503050406030204" pitchFamily="18" charset="0"/>
                      </a:rPr>
                      <m:t>𝐿</m:t>
                    </m:r>
                  </m:oMath>
                </a14:m>
                <a:r>
                  <a:rPr lang="zh-CN" altLang="en-US" sz="2400" dirty="0">
                    <a:solidFill>
                      <a:schemeClr val="tx1"/>
                    </a:solidFill>
                  </a:rPr>
                  <a:t>层</a:t>
                </a:r>
                <a:r>
                  <a:rPr lang="zh-CN" altLang="en-US" sz="2400" dirty="0" smtClean="0">
                    <a:solidFill>
                      <a:schemeClr val="tx1"/>
                    </a:solidFill>
                  </a:rPr>
                  <a:t>中电子感到</a:t>
                </a:r>
                <a14:m>
                  <m:oMath xmlns:m="http://schemas.openxmlformats.org/officeDocument/2006/math">
                    <m:r>
                      <a:rPr lang="en-US" altLang="zh-CN" sz="2400" i="1" dirty="0" smtClean="0">
                        <a:solidFill>
                          <a:schemeClr val="tx1"/>
                        </a:solidFill>
                        <a:latin typeface="Cambria Math" panose="02040503050406030204" pitchFamily="18" charset="0"/>
                      </a:rPr>
                      <m:t>𝑍</m:t>
                    </m:r>
                    <m:r>
                      <a:rPr lang="en-US" altLang="zh-CN" sz="2400" i="1" dirty="0" smtClean="0">
                        <a:solidFill>
                          <a:schemeClr val="tx1"/>
                        </a:solidFill>
                        <a:latin typeface="Cambria Math" panose="02040503050406030204" pitchFamily="18" charset="0"/>
                      </a:rPr>
                      <m:t>−1</m:t>
                    </m:r>
                  </m:oMath>
                </a14:m>
                <a:r>
                  <a:rPr lang="zh-CN" altLang="en-US" sz="2400" dirty="0" smtClean="0">
                    <a:solidFill>
                      <a:schemeClr val="tx1"/>
                    </a:solidFill>
                  </a:rPr>
                  <a:t>个正电荷吸引</a:t>
                </a:r>
                <a:r>
                  <a:rPr lang="zh-CN" altLang="en-US" sz="2400" dirty="0"/>
                  <a:t>。</a:t>
                </a:r>
                <a:r>
                  <a:rPr lang="zh-CN" altLang="en-US" sz="2400" dirty="0" smtClean="0">
                    <a:solidFill>
                      <a:schemeClr val="tx1"/>
                    </a:solidFill>
                  </a:rPr>
                  <a:t>因此</a:t>
                </a:r>
                <a:r>
                  <a:rPr lang="zh-CN" altLang="en-US" sz="2400" dirty="0">
                    <a:solidFill>
                      <a:schemeClr val="tx1"/>
                    </a:solidFill>
                  </a:rPr>
                  <a:t>，当</a:t>
                </a:r>
                <a14:m>
                  <m:oMath xmlns:m="http://schemas.openxmlformats.org/officeDocument/2006/math">
                    <m:r>
                      <a:rPr lang="en-US" altLang="zh-CN" sz="2400" i="1" dirty="0" smtClean="0">
                        <a:solidFill>
                          <a:schemeClr val="tx1"/>
                        </a:solidFill>
                        <a:latin typeface="Cambria Math" panose="02040503050406030204" pitchFamily="18" charset="0"/>
                      </a:rPr>
                      <m:t>𝑛</m:t>
                    </m:r>
                    <m:r>
                      <a:rPr lang="en-US" altLang="zh-CN" sz="2400" i="1" dirty="0" smtClean="0">
                        <a:solidFill>
                          <a:schemeClr val="tx1"/>
                        </a:solidFill>
                        <a:latin typeface="Cambria Math" panose="02040503050406030204" pitchFamily="18" charset="0"/>
                      </a:rPr>
                      <m:t>=2</m:t>
                    </m:r>
                  </m:oMath>
                </a14:m>
                <a:r>
                  <a:rPr lang="zh-CN" altLang="en-US" sz="2400" dirty="0">
                    <a:solidFill>
                      <a:schemeClr val="tx1"/>
                    </a:solidFill>
                  </a:rPr>
                  <a:t>层中的电子向内层跃迁时，发出的辐射频率应是</a:t>
                </a:r>
              </a:p>
              <a:p>
                <a:endParaRPr lang="en-US" altLang="zh-CN" sz="2400" dirty="0">
                  <a:solidFill>
                    <a:srgbClr val="C00000"/>
                  </a:solidFill>
                </a:endParaRPr>
              </a:p>
              <a:p>
                <a:endParaRPr lang="zh-CN" altLang="en-US" sz="2400" dirty="0"/>
              </a:p>
              <a:p>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40053" y="1099666"/>
                <a:ext cx="8229600" cy="4525962"/>
              </a:xfrm>
              <a:blipFill rotWithShape="0">
                <a:blip r:embed="rId4"/>
                <a:stretch>
                  <a:fillRect t="-2019" r="-1111"/>
                </a:stretch>
              </a:blipFill>
            </p:spPr>
            <p:txBody>
              <a:bodyPr/>
              <a:lstStyle/>
              <a:p>
                <a:r>
                  <a:rPr lang="zh-CN" altLang="en-US">
                    <a:noFill/>
                  </a:rPr>
                  <a:t> </a:t>
                </a:r>
              </a:p>
            </p:txBody>
          </p:sp>
        </mc:Fallback>
      </mc:AlternateContent>
      <p:sp>
        <p:nvSpPr>
          <p:cNvPr id="3" name="标题 2"/>
          <p:cNvSpPr>
            <a:spLocks noGrp="1"/>
          </p:cNvSpPr>
          <p:nvPr>
            <p:ph type="title"/>
          </p:nvPr>
        </p:nvSpPr>
        <p:spPr>
          <a:xfrm>
            <a:off x="440053" y="188640"/>
            <a:ext cx="8229600" cy="994122"/>
          </a:xfrm>
        </p:spPr>
        <p:txBody>
          <a:bodyPr>
            <a:normAutofit/>
          </a:bodyPr>
          <a:lstStyle/>
          <a:p>
            <a:r>
              <a:rPr lang="en-US" altLang="zh-CN" sz="2800" dirty="0" smtClean="0"/>
              <a:t>Another</a:t>
            </a:r>
            <a:r>
              <a:rPr lang="zh-CN" altLang="en-US" sz="2800" dirty="0" smtClean="0"/>
              <a:t>经验公式</a:t>
            </a:r>
            <a:r>
              <a:rPr lang="en-US" altLang="zh-CN" sz="2800" dirty="0" smtClean="0"/>
              <a:t>——</a:t>
            </a:r>
            <a:r>
              <a:rPr lang="zh-CN" altLang="en-US" sz="2800" dirty="0" smtClean="0"/>
              <a:t>师兄你好</a:t>
            </a:r>
            <a:endParaRPr lang="zh-CN" altLang="en-US" sz="2800" dirty="0"/>
          </a:p>
        </p:txBody>
      </p:sp>
      <p:graphicFrame>
        <p:nvGraphicFramePr>
          <p:cNvPr id="4" name="Object 10"/>
          <p:cNvGraphicFramePr>
            <a:graphicFrameLocks noChangeAspect="1"/>
          </p:cNvGraphicFramePr>
          <p:nvPr>
            <p:extLst>
              <p:ext uri="{D42A27DB-BD31-4B8C-83A1-F6EECF244321}">
                <p14:modId xmlns:p14="http://schemas.microsoft.com/office/powerpoint/2010/main" val="3130562062"/>
              </p:ext>
            </p:extLst>
          </p:nvPr>
        </p:nvGraphicFramePr>
        <p:xfrm>
          <a:off x="1403648" y="5013176"/>
          <a:ext cx="3692525" cy="504825"/>
        </p:xfrm>
        <a:graphic>
          <a:graphicData uri="http://schemas.openxmlformats.org/presentationml/2006/ole">
            <mc:AlternateContent xmlns:mc="http://schemas.openxmlformats.org/markup-compatibility/2006">
              <mc:Choice xmlns:v="urn:schemas-microsoft-com:vml" Requires="v">
                <p:oleObj spid="_x0000_s56406" r:id="rId5" imgW="2679700" imgH="368300" progId="Equation.3">
                  <p:embed/>
                </p:oleObj>
              </mc:Choice>
              <mc:Fallback>
                <p:oleObj r:id="rId5" imgW="26797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5013176"/>
                        <a:ext cx="3692525" cy="50482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030879716"/>
              </p:ext>
            </p:extLst>
          </p:nvPr>
        </p:nvGraphicFramePr>
        <p:xfrm>
          <a:off x="779919" y="5625628"/>
          <a:ext cx="7859713" cy="785813"/>
        </p:xfrm>
        <a:graphic>
          <a:graphicData uri="http://schemas.openxmlformats.org/presentationml/2006/ole">
            <mc:AlternateContent xmlns:mc="http://schemas.openxmlformats.org/markup-compatibility/2006">
              <mc:Choice xmlns:v="urn:schemas-microsoft-com:vml" Requires="v">
                <p:oleObj spid="_x0000_s56407" r:id="rId7" imgW="6032500" imgH="609600" progId="Equation.3">
                  <p:embed/>
                </p:oleObj>
              </mc:Choice>
              <mc:Fallback>
                <p:oleObj r:id="rId7" imgW="6032500" imgH="609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919" y="5625628"/>
                        <a:ext cx="7859713" cy="7858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1683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1257360"/>
            <a:ext cx="8229600" cy="4525962"/>
          </a:xfrm>
        </p:spPr>
        <p:txBody>
          <a:bodyPr/>
          <a:lstStyle/>
          <a:p>
            <a:r>
              <a:rPr lang="zh-CN" altLang="en-US" sz="2400" dirty="0" smtClean="0">
                <a:latin typeface="Times New Roman" panose="02020603050405020304" pitchFamily="18" charset="0"/>
                <a:cs typeface="Times New Roman" panose="02020603050405020304" pitchFamily="18" charset="0"/>
              </a:rPr>
              <a:t>对</a:t>
            </a:r>
            <a:r>
              <a:rPr lang="en-US" altLang="zh-CN" sz="2400" dirty="0">
                <a:latin typeface="Times New Roman" panose="02020603050405020304" pitchFamily="18" charset="0"/>
                <a:cs typeface="Times New Roman" panose="02020603050405020304" pitchFamily="18" charset="0"/>
              </a:rPr>
              <a:t>KX</a:t>
            </a:r>
            <a:r>
              <a:rPr lang="zh-CN" altLang="en-US" sz="2400" dirty="0">
                <a:latin typeface="Times New Roman" panose="02020603050405020304" pitchFamily="18" charset="0"/>
                <a:cs typeface="Times New Roman" panose="02020603050405020304" pitchFamily="18" charset="0"/>
              </a:rPr>
              <a:t>射线的产生就有了清晰的物理图像，并依此可以解释：</a:t>
            </a:r>
            <a:r>
              <a:rPr lang="zh-CN" altLang="en-US" sz="2400" dirty="0">
                <a:solidFill>
                  <a:srgbClr val="C00000"/>
                </a:solidFill>
                <a:latin typeface="Times New Roman" panose="02020603050405020304" pitchFamily="18" charset="0"/>
                <a:cs typeface="Times New Roman" panose="02020603050405020304" pitchFamily="18" charset="0"/>
              </a:rPr>
              <a:t>产生</a:t>
            </a:r>
            <a:r>
              <a:rPr lang="en-US" altLang="zh-CN" sz="2400" dirty="0">
                <a:solidFill>
                  <a:srgbClr val="C00000"/>
                </a:solidFill>
                <a:latin typeface="Times New Roman" panose="02020603050405020304" pitchFamily="18" charset="0"/>
                <a:cs typeface="Times New Roman" panose="02020603050405020304" pitchFamily="18" charset="0"/>
              </a:rPr>
              <a:t>KX</a:t>
            </a:r>
            <a:r>
              <a:rPr lang="zh-CN" altLang="en-US" sz="2400" dirty="0">
                <a:solidFill>
                  <a:srgbClr val="C00000"/>
                </a:solidFill>
                <a:latin typeface="Times New Roman" panose="02020603050405020304" pitchFamily="18" charset="0"/>
                <a:cs typeface="Times New Roman" panose="02020603050405020304" pitchFamily="18" charset="0"/>
              </a:rPr>
              <a:t>射线的阈能大于</a:t>
            </a:r>
            <a:r>
              <a:rPr lang="en-US" altLang="zh-CN" sz="2400" dirty="0">
                <a:solidFill>
                  <a:srgbClr val="C00000"/>
                </a:solidFill>
                <a:latin typeface="Times New Roman" panose="02020603050405020304" pitchFamily="18" charset="0"/>
                <a:cs typeface="Times New Roman" panose="02020603050405020304" pitchFamily="18" charset="0"/>
              </a:rPr>
              <a:t>KX</a:t>
            </a:r>
            <a:r>
              <a:rPr lang="zh-CN" altLang="en-US" sz="2400" dirty="0">
                <a:solidFill>
                  <a:srgbClr val="C00000"/>
                </a:solidFill>
                <a:latin typeface="Times New Roman" panose="02020603050405020304" pitchFamily="18" charset="0"/>
                <a:cs typeface="Times New Roman" panose="02020603050405020304" pitchFamily="18" charset="0"/>
              </a:rPr>
              <a:t>射线本身的能量</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阈能</a:t>
            </a:r>
            <a:r>
              <a:rPr lang="zh-CN" altLang="en-US" sz="2400" dirty="0">
                <a:latin typeface="Times New Roman" panose="02020603050405020304" pitchFamily="18" charset="0"/>
                <a:cs typeface="Times New Roman" panose="02020603050405020304" pitchFamily="18" charset="0"/>
              </a:rPr>
              <a:t>是从</a:t>
            </a:r>
            <a:r>
              <a:rPr lang="en-US" altLang="zh-CN" sz="2400" dirty="0">
                <a:latin typeface="Times New Roman" panose="02020603050405020304" pitchFamily="18" charset="0"/>
                <a:cs typeface="Times New Roman" panose="02020603050405020304" pitchFamily="18" charset="0"/>
              </a:rPr>
              <a:t>n=1</a:t>
            </a:r>
            <a:r>
              <a:rPr lang="zh-CN" altLang="en-US" sz="2400" dirty="0" smtClean="0">
                <a:latin typeface="Times New Roman" panose="02020603050405020304" pitchFamily="18" charset="0"/>
                <a:cs typeface="Times New Roman" panose="02020603050405020304" pitchFamily="18" charset="0"/>
              </a:rPr>
              <a:t>壳层</a:t>
            </a:r>
            <a:r>
              <a:rPr lang="zh-CN" altLang="en-US" sz="2400" dirty="0" smtClean="0">
                <a:solidFill>
                  <a:srgbClr val="0070C0"/>
                </a:solidFill>
                <a:latin typeface="Times New Roman" panose="02020603050405020304" pitchFamily="18" charset="0"/>
                <a:cs typeface="Times New Roman" panose="02020603050405020304" pitchFamily="18" charset="0"/>
              </a:rPr>
              <a:t>电离</a:t>
            </a:r>
            <a:r>
              <a:rPr lang="zh-CN" altLang="en-US" sz="2400" dirty="0" smtClean="0">
                <a:latin typeface="Times New Roman" panose="02020603050405020304" pitchFamily="18" charset="0"/>
                <a:cs typeface="Times New Roman" panose="02020603050405020304" pitchFamily="18" charset="0"/>
              </a:rPr>
              <a:t>一</a:t>
            </a:r>
            <a:r>
              <a:rPr lang="zh-CN" altLang="en-US" sz="2400" dirty="0">
                <a:latin typeface="Times New Roman" panose="02020603050405020304" pitchFamily="18" charset="0"/>
                <a:cs typeface="Times New Roman" panose="02020603050405020304" pitchFamily="18" charset="0"/>
              </a:rPr>
              <a:t>个电子所需的能量，而</a:t>
            </a:r>
            <a:r>
              <a:rPr lang="en-US" altLang="zh-CN" sz="2400" dirty="0">
                <a:latin typeface="Times New Roman" panose="02020603050405020304" pitchFamily="18" charset="0"/>
                <a:cs typeface="Times New Roman" panose="02020603050405020304" pitchFamily="18" charset="0"/>
              </a:rPr>
              <a:t>KX</a:t>
            </a:r>
            <a:r>
              <a:rPr lang="zh-CN" altLang="en-US" sz="2400" dirty="0">
                <a:latin typeface="Times New Roman" panose="02020603050405020304" pitchFamily="18" charset="0"/>
                <a:cs typeface="Times New Roman" panose="02020603050405020304" pitchFamily="18" charset="0"/>
              </a:rPr>
              <a:t>射线的</a:t>
            </a:r>
            <a:r>
              <a:rPr lang="zh-CN" altLang="en-US" sz="2400" dirty="0">
                <a:solidFill>
                  <a:srgbClr val="7030A0"/>
                </a:solidFill>
                <a:latin typeface="Times New Roman" panose="02020603050405020304" pitchFamily="18" charset="0"/>
                <a:cs typeface="Times New Roman" panose="02020603050405020304" pitchFamily="18" charset="0"/>
              </a:rPr>
              <a:t>能量</a:t>
            </a:r>
            <a:r>
              <a:rPr lang="zh-CN" altLang="en-US" sz="2400" dirty="0">
                <a:latin typeface="Times New Roman" panose="02020603050405020304" pitchFamily="18" charset="0"/>
                <a:cs typeface="Times New Roman" panose="02020603050405020304" pitchFamily="18" charset="0"/>
              </a:rPr>
              <a:t>是电子从</a:t>
            </a:r>
            <a:r>
              <a:rPr lang="en-US" altLang="zh-CN" sz="2400" dirty="0" smtClean="0">
                <a:latin typeface="Times New Roman" panose="02020603050405020304" pitchFamily="18" charset="0"/>
                <a:cs typeface="Times New Roman" panose="02020603050405020304" pitchFamily="18" charset="0"/>
              </a:rPr>
              <a:t>n=2</a:t>
            </a:r>
            <a:r>
              <a:rPr lang="zh-CN" altLang="en-US" sz="2400" dirty="0" smtClean="0">
                <a:solidFill>
                  <a:srgbClr val="7030A0"/>
                </a:solidFill>
                <a:latin typeface="Times New Roman" panose="02020603050405020304" pitchFamily="18" charset="0"/>
                <a:cs typeface="Times New Roman" panose="02020603050405020304" pitchFamily="18" charset="0"/>
              </a:rPr>
              <a:t>跃迁</a:t>
            </a:r>
            <a:r>
              <a:rPr lang="zh-CN" altLang="en-US" sz="2400" dirty="0" smtClean="0">
                <a:latin typeface="Times New Roman" panose="02020603050405020304" pitchFamily="18" charset="0"/>
                <a:cs typeface="Times New Roman" panose="02020603050405020304" pitchFamily="18" charset="0"/>
              </a:rPr>
              <a:t>到</a:t>
            </a:r>
            <a:r>
              <a:rPr lang="en-US" altLang="zh-CN" sz="2400" dirty="0">
                <a:latin typeface="Times New Roman" panose="02020603050405020304" pitchFamily="18" charset="0"/>
                <a:cs typeface="Times New Roman" panose="02020603050405020304" pitchFamily="18" charset="0"/>
              </a:rPr>
              <a:t>n=1</a:t>
            </a:r>
            <a:r>
              <a:rPr lang="zh-CN" altLang="en-US" sz="2400" dirty="0" smtClean="0">
                <a:latin typeface="Times New Roman" panose="02020603050405020304" pitchFamily="18" charset="0"/>
                <a:cs typeface="Times New Roman" panose="02020603050405020304" pitchFamily="18" charset="0"/>
              </a:rPr>
              <a:t>层放出的能量。</a:t>
            </a:r>
            <a:endParaRPr lang="en-US" altLang="zh-CN" sz="2400" dirty="0" smtClean="0">
              <a:latin typeface="Times New Roman" panose="02020603050405020304" pitchFamily="18" charset="0"/>
              <a:cs typeface="Times New Roman" panose="02020603050405020304" pitchFamily="18" charset="0"/>
            </a:endParaRPr>
          </a:p>
          <a:p>
            <a:r>
              <a:rPr lang="zh-CN" altLang="en-US" sz="2400" dirty="0">
                <a:solidFill>
                  <a:srgbClr val="C00000"/>
                </a:solidFill>
                <a:latin typeface="Times New Roman" panose="02020603050405020304" pitchFamily="18" charset="0"/>
                <a:cs typeface="Times New Roman" panose="02020603050405020304" pitchFamily="18" charset="0"/>
              </a:rPr>
              <a:t>莫塞莱的实验第一次提供了精确测量</a:t>
            </a:r>
            <a:r>
              <a:rPr lang="en-US" altLang="zh-CN" sz="2400" dirty="0">
                <a:solidFill>
                  <a:srgbClr val="C00000"/>
                </a:solidFill>
                <a:latin typeface="Times New Roman" panose="02020603050405020304" pitchFamily="18" charset="0"/>
                <a:cs typeface="Times New Roman" panose="02020603050405020304" pitchFamily="18" charset="0"/>
              </a:rPr>
              <a:t>Z</a:t>
            </a:r>
            <a:r>
              <a:rPr lang="zh-CN" altLang="en-US" sz="2400" dirty="0">
                <a:solidFill>
                  <a:srgbClr val="C00000"/>
                </a:solidFill>
                <a:latin typeface="Times New Roman" panose="02020603050405020304" pitchFamily="18" charset="0"/>
                <a:cs typeface="Times New Roman" panose="02020603050405020304" pitchFamily="18" charset="0"/>
              </a:rPr>
              <a:t>的方法</a:t>
            </a:r>
            <a:r>
              <a:rPr lang="zh-CN" altLang="en-US" sz="2400" dirty="0">
                <a:latin typeface="Times New Roman" panose="02020603050405020304" pitchFamily="18" charset="0"/>
                <a:cs typeface="Times New Roman" panose="02020603050405020304" pitchFamily="18" charset="0"/>
              </a:rPr>
              <a:t>。定出了元素的</a:t>
            </a:r>
            <a:r>
              <a:rPr lang="en-US" altLang="zh-CN" sz="2400" dirty="0">
                <a:latin typeface="Times New Roman" panose="02020603050405020304" pitchFamily="18" charset="0"/>
                <a:cs typeface="Times New Roman" panose="02020603050405020304" pitchFamily="18" charset="0"/>
              </a:rPr>
              <a:t>Z</a:t>
            </a:r>
            <a:r>
              <a:rPr lang="zh-CN" altLang="en-US" sz="2400" dirty="0">
                <a:latin typeface="Times New Roman" panose="02020603050405020304" pitchFamily="18" charset="0"/>
                <a:cs typeface="Times New Roman" panose="02020603050405020304" pitchFamily="18" charset="0"/>
              </a:rPr>
              <a:t>，并纠正了</a:t>
            </a:r>
            <a:r>
              <a:rPr lang="en-US" altLang="zh-CN" sz="2400" dirty="0">
                <a:latin typeface="Times New Roman" panose="02020603050405020304" pitchFamily="18" charset="0"/>
                <a:cs typeface="Times New Roman" panose="02020603050405020304" pitchFamily="18" charset="0"/>
              </a:rPr>
              <a:t>27Co</a:t>
            </a:r>
            <a:r>
              <a:rPr lang="zh-CN" altLang="en-US" sz="2400" dirty="0">
                <a:latin typeface="Times New Roman" panose="02020603050405020304" pitchFamily="18" charset="0"/>
                <a:cs typeface="Times New Roman" panose="02020603050405020304" pitchFamily="18" charset="0"/>
              </a:rPr>
              <a:t>与</a:t>
            </a:r>
            <a:r>
              <a:rPr lang="en-US" altLang="zh-CN" sz="2400" dirty="0">
                <a:latin typeface="Times New Roman" panose="02020603050405020304" pitchFamily="18" charset="0"/>
                <a:cs typeface="Times New Roman" panose="02020603050405020304" pitchFamily="18" charset="0"/>
              </a:rPr>
              <a:t>28Ni</a:t>
            </a:r>
            <a:r>
              <a:rPr lang="zh-CN" altLang="en-US" sz="2400" dirty="0">
                <a:latin typeface="Times New Roman" panose="02020603050405020304" pitchFamily="18" charset="0"/>
                <a:cs typeface="Times New Roman" panose="02020603050405020304" pitchFamily="18" charset="0"/>
              </a:rPr>
              <a:t>在周期表上的次序，指出了</a:t>
            </a:r>
            <a:r>
              <a:rPr lang="en-US" altLang="zh-CN" sz="2400" dirty="0">
                <a:latin typeface="Times New Roman" panose="02020603050405020304" pitchFamily="18" charset="0"/>
                <a:cs typeface="Times New Roman" panose="02020603050405020304" pitchFamily="18" charset="0"/>
              </a:rPr>
              <a:t>Z=43</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61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75</a:t>
            </a:r>
            <a:r>
              <a:rPr lang="zh-CN" altLang="en-US" sz="2400" dirty="0">
                <a:latin typeface="Times New Roman" panose="02020603050405020304" pitchFamily="18" charset="0"/>
                <a:cs typeface="Times New Roman" panose="02020603050405020304" pitchFamily="18" charset="0"/>
              </a:rPr>
              <a:t>这三个元素在周期表中的位置。 </a:t>
            </a:r>
          </a:p>
          <a:p>
            <a:r>
              <a:rPr lang="zh-CN" altLang="en-US" sz="2400" dirty="0">
                <a:solidFill>
                  <a:srgbClr val="0070C0"/>
                </a:solidFill>
                <a:latin typeface="Times New Roman" panose="02020603050405020304" pitchFamily="18" charset="0"/>
                <a:cs typeface="Times New Roman" panose="02020603050405020304" pitchFamily="18" charset="0"/>
              </a:rPr>
              <a:t>不同元素的标识谱不显示周期性变化</a:t>
            </a:r>
            <a:r>
              <a:rPr lang="zh-CN" altLang="en-US" sz="2400" dirty="0" smtClean="0">
                <a:latin typeface="Times New Roman" panose="02020603050405020304" pitchFamily="18" charset="0"/>
                <a:cs typeface="Times New Roman" panose="02020603050405020304" pitchFamily="18" charset="0"/>
              </a:rPr>
              <a:t>，与元素化合</a:t>
            </a:r>
            <a:r>
              <a:rPr lang="zh-CN" altLang="en-US" sz="2400" dirty="0">
                <a:latin typeface="Times New Roman" panose="02020603050405020304" pitchFamily="18" charset="0"/>
                <a:cs typeface="Times New Roman" panose="02020603050405020304" pitchFamily="18" charset="0"/>
              </a:rPr>
              <a:t>状态基本无关，这都说明标识谱是原子中内层电子的跃迁产生</a:t>
            </a:r>
            <a:r>
              <a:rPr lang="zh-CN" altLang="en-US" sz="2400" dirty="0" smtClean="0">
                <a:latin typeface="Times New Roman" panose="02020603050405020304" pitchFamily="18" charset="0"/>
                <a:cs typeface="Times New Roman" panose="02020603050405020304" pitchFamily="18" charset="0"/>
              </a:rPr>
              <a:t>的。</a:t>
            </a:r>
            <a:endParaRPr lang="zh-CN" altLang="en-US" sz="2400" dirty="0">
              <a:latin typeface="Times New Roman" panose="02020603050405020304" pitchFamily="18" charset="0"/>
              <a:cs typeface="Times New Roman" panose="02020603050405020304" pitchFamily="18" charset="0"/>
            </a:endParaRPr>
          </a:p>
          <a:p>
            <a:r>
              <a:rPr lang="zh-CN" altLang="en-US" sz="2400" dirty="0">
                <a:latin typeface="+mn-ea"/>
              </a:rPr>
              <a:t>元素的</a:t>
            </a:r>
            <a:r>
              <a:rPr lang="zh-CN" altLang="en-US" sz="2400" dirty="0" smtClean="0">
                <a:latin typeface="+mn-ea"/>
              </a:rPr>
              <a:t>周期性，</a:t>
            </a:r>
            <a:r>
              <a:rPr lang="zh-CN" altLang="en-US" sz="2400" dirty="0">
                <a:latin typeface="+mn-ea"/>
              </a:rPr>
              <a:t>元素的</a:t>
            </a:r>
            <a:r>
              <a:rPr lang="zh-CN" altLang="en-US" sz="2400" dirty="0" smtClean="0">
                <a:latin typeface="+mn-ea"/>
              </a:rPr>
              <a:t>化学性质都取决于</a:t>
            </a:r>
            <a:r>
              <a:rPr lang="zh-CN" altLang="en-US" sz="2400" dirty="0">
                <a:latin typeface="+mn-ea"/>
              </a:rPr>
              <a:t>外层电子的</a:t>
            </a:r>
            <a:r>
              <a:rPr lang="zh-CN" altLang="en-US" sz="2400" dirty="0" smtClean="0">
                <a:latin typeface="+mn-ea"/>
              </a:rPr>
              <a:t>状态。</a:t>
            </a:r>
            <a:endParaRPr lang="en-US" altLang="zh-CN" sz="2400" dirty="0" smtClean="0">
              <a:latin typeface="+mn-ea"/>
            </a:endParaRPr>
          </a:p>
          <a:p>
            <a:r>
              <a:rPr lang="zh-CN" altLang="en-US" sz="2400" dirty="0">
                <a:solidFill>
                  <a:schemeClr val="folHlink"/>
                </a:solidFill>
                <a:latin typeface="+mn-ea"/>
              </a:rPr>
              <a:t>空穴的存在是产生标识辐射的必要条件。</a:t>
            </a:r>
          </a:p>
          <a:p>
            <a:endParaRPr lang="zh-CN" altLang="en-US" sz="2400" b="1" dirty="0" smtClean="0">
              <a:solidFill>
                <a:schemeClr val="folHlink"/>
              </a:solidFill>
              <a:latin typeface="Times New Roman" panose="02020603050405020304" pitchFamily="18" charset="0"/>
              <a:ea typeface="楷体_GB2312" pitchFamily="49" charset="-122"/>
            </a:endParaRPr>
          </a:p>
          <a:p>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normAutofit/>
          </a:bodyPr>
          <a:lstStyle/>
          <a:p>
            <a:r>
              <a:rPr lang="en-US" altLang="zh-CN" sz="2800" dirty="0" smtClean="0"/>
              <a:t>KX</a:t>
            </a:r>
            <a:r>
              <a:rPr lang="zh-CN" altLang="en-US" sz="2800" dirty="0" smtClean="0"/>
              <a:t>射线的物理意义</a:t>
            </a:r>
            <a:endParaRPr lang="zh-CN" altLang="en-US" sz="2800" dirty="0"/>
          </a:p>
        </p:txBody>
      </p:sp>
    </p:spTree>
    <p:extLst>
      <p:ext uri="{BB962C8B-B14F-4D97-AF65-F5344CB8AC3E}">
        <p14:creationId xmlns:p14="http://schemas.microsoft.com/office/powerpoint/2010/main" val="125094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96752"/>
            <a:ext cx="8229600" cy="4525962"/>
          </a:xfrm>
        </p:spPr>
        <p:txBody>
          <a:bodyPr/>
          <a:lstStyle/>
          <a:p>
            <a:pPr>
              <a:spcBef>
                <a:spcPts val="600"/>
              </a:spcBef>
              <a:spcAft>
                <a:spcPts val="600"/>
              </a:spcAft>
            </a:pPr>
            <a:r>
              <a:rPr lang="zh-CN" altLang="en-US" sz="2000" dirty="0"/>
              <a:t>产生空穴的方法可有各种各样（如用高能电子束、质子束、</a:t>
            </a:r>
            <a:r>
              <a:rPr lang="en-US" altLang="zh-CN" sz="2000" dirty="0"/>
              <a:t>X</a:t>
            </a:r>
            <a:r>
              <a:rPr lang="zh-CN" altLang="en-US" sz="2000" dirty="0"/>
              <a:t>射线等都可作为轰击原子内层电子的炮弹），而一旦空穴产生，接下去发生什么现象则与外界毫无关系，完全取决于元素本身的原子序数</a:t>
            </a:r>
            <a:r>
              <a:rPr lang="en-US" altLang="zh-CN" sz="2000" dirty="0"/>
              <a:t>Z</a:t>
            </a:r>
            <a:r>
              <a:rPr lang="zh-CN" altLang="en-US" sz="2000" dirty="0"/>
              <a:t>。</a:t>
            </a:r>
          </a:p>
          <a:p>
            <a:pPr>
              <a:spcBef>
                <a:spcPts val="600"/>
              </a:spcBef>
              <a:spcAft>
                <a:spcPts val="600"/>
              </a:spcAft>
            </a:pPr>
            <a:r>
              <a:rPr lang="zh-CN" altLang="en-US" sz="2000" dirty="0" smtClean="0"/>
              <a:t>以</a:t>
            </a:r>
            <a:r>
              <a:rPr lang="en-US" altLang="zh-CN" sz="2000" dirty="0"/>
              <a:t>X</a:t>
            </a:r>
            <a:r>
              <a:rPr lang="zh-CN" altLang="en-US" sz="2000" dirty="0"/>
              <a:t>射线为分析手段的各种方法，将依产生空穴的方法差异而分为：</a:t>
            </a:r>
          </a:p>
          <a:p>
            <a:pPr marL="273844" lvl="1" indent="0">
              <a:spcBef>
                <a:spcPts val="0"/>
              </a:spcBef>
              <a:spcAft>
                <a:spcPts val="0"/>
              </a:spcAft>
              <a:buNone/>
            </a:pPr>
            <a:r>
              <a:rPr lang="en-US" altLang="zh-CN" sz="2000" dirty="0"/>
              <a:t>(</a:t>
            </a:r>
            <a:r>
              <a:rPr lang="en-US" altLang="zh-CN" sz="2000" dirty="0" err="1"/>
              <a:t>i</a:t>
            </a:r>
            <a:r>
              <a:rPr lang="en-US" altLang="zh-CN" sz="2000" dirty="0" smtClean="0"/>
              <a:t>) e-X</a:t>
            </a:r>
            <a:r>
              <a:rPr lang="zh-CN" altLang="en-US" sz="2000" dirty="0"/>
              <a:t>，用电子束产生空穴，称之</a:t>
            </a:r>
            <a:r>
              <a:rPr lang="zh-CN" altLang="en-US" sz="2000" dirty="0">
                <a:solidFill>
                  <a:srgbClr val="0070C0"/>
                </a:solidFill>
              </a:rPr>
              <a:t>电子</a:t>
            </a:r>
            <a:r>
              <a:rPr lang="en-US" altLang="zh-CN" sz="2000" dirty="0">
                <a:solidFill>
                  <a:srgbClr val="0070C0"/>
                </a:solidFill>
              </a:rPr>
              <a:t>X</a:t>
            </a:r>
            <a:r>
              <a:rPr lang="zh-CN" altLang="en-US" sz="2000" dirty="0">
                <a:solidFill>
                  <a:srgbClr val="0070C0"/>
                </a:solidFill>
              </a:rPr>
              <a:t>荧光</a:t>
            </a:r>
            <a:r>
              <a:rPr lang="zh-CN" altLang="en-US" sz="2000" dirty="0"/>
              <a:t>分析；</a:t>
            </a:r>
          </a:p>
          <a:p>
            <a:pPr marL="273844" lvl="1" indent="0">
              <a:spcBef>
                <a:spcPts val="0"/>
              </a:spcBef>
              <a:spcAft>
                <a:spcPts val="0"/>
              </a:spcAft>
              <a:buNone/>
            </a:pPr>
            <a:r>
              <a:rPr lang="en-US" altLang="zh-CN" sz="2000" dirty="0"/>
              <a:t>(ii) </a:t>
            </a:r>
            <a:r>
              <a:rPr lang="en-US" altLang="zh-CN" sz="2000" dirty="0" smtClean="0"/>
              <a:t>p-X</a:t>
            </a:r>
            <a:r>
              <a:rPr lang="zh-CN" altLang="en-US" sz="2000" dirty="0"/>
              <a:t>，用质子束产生空穴，称之</a:t>
            </a:r>
            <a:r>
              <a:rPr lang="zh-CN" altLang="en-US" sz="2000" dirty="0">
                <a:solidFill>
                  <a:srgbClr val="0070C0"/>
                </a:solidFill>
              </a:rPr>
              <a:t>质子</a:t>
            </a:r>
            <a:r>
              <a:rPr lang="en-US" altLang="zh-CN" sz="2000" dirty="0">
                <a:solidFill>
                  <a:srgbClr val="0070C0"/>
                </a:solidFill>
              </a:rPr>
              <a:t>X</a:t>
            </a:r>
            <a:r>
              <a:rPr lang="zh-CN" altLang="en-US" sz="2000" dirty="0">
                <a:solidFill>
                  <a:srgbClr val="0070C0"/>
                </a:solidFill>
              </a:rPr>
              <a:t>荧光</a:t>
            </a:r>
            <a:r>
              <a:rPr lang="zh-CN" altLang="en-US" sz="2000" dirty="0"/>
              <a:t>分析；</a:t>
            </a:r>
          </a:p>
          <a:p>
            <a:pPr marL="273844" lvl="1" indent="0">
              <a:spcBef>
                <a:spcPts val="0"/>
              </a:spcBef>
              <a:spcAft>
                <a:spcPts val="0"/>
              </a:spcAft>
              <a:buNone/>
            </a:pPr>
            <a:r>
              <a:rPr lang="en-US" altLang="zh-CN" sz="2000" dirty="0"/>
              <a:t>(iii</a:t>
            </a:r>
            <a:r>
              <a:rPr lang="en-US" altLang="zh-CN" sz="2000" dirty="0" smtClean="0"/>
              <a:t>) l-X</a:t>
            </a:r>
            <a:r>
              <a:rPr lang="zh-CN" altLang="en-US" sz="2000" dirty="0"/>
              <a:t>，用离子束产生空穴，称之</a:t>
            </a:r>
            <a:r>
              <a:rPr lang="zh-CN" altLang="en-US" sz="2000" dirty="0">
                <a:solidFill>
                  <a:srgbClr val="0070C0"/>
                </a:solidFill>
              </a:rPr>
              <a:t>离子</a:t>
            </a:r>
            <a:r>
              <a:rPr lang="en-US" altLang="zh-CN" sz="2000" dirty="0">
                <a:solidFill>
                  <a:srgbClr val="0070C0"/>
                </a:solidFill>
              </a:rPr>
              <a:t>X</a:t>
            </a:r>
            <a:r>
              <a:rPr lang="zh-CN" altLang="en-US" sz="2000" dirty="0">
                <a:solidFill>
                  <a:srgbClr val="0070C0"/>
                </a:solidFill>
              </a:rPr>
              <a:t>荧光</a:t>
            </a:r>
            <a:r>
              <a:rPr lang="zh-CN" altLang="en-US" sz="2000" dirty="0"/>
              <a:t>分析；</a:t>
            </a:r>
          </a:p>
          <a:p>
            <a:pPr marL="273844" lvl="1" indent="0">
              <a:spcBef>
                <a:spcPts val="0"/>
              </a:spcBef>
              <a:spcAft>
                <a:spcPts val="0"/>
              </a:spcAft>
              <a:buNone/>
            </a:pPr>
            <a:r>
              <a:rPr lang="en-US" altLang="zh-CN" sz="2000" dirty="0"/>
              <a:t>(iv</a:t>
            </a:r>
            <a:r>
              <a:rPr lang="en-US" altLang="zh-CN" sz="2000" dirty="0" smtClean="0"/>
              <a:t>) X-X</a:t>
            </a:r>
            <a:r>
              <a:rPr lang="zh-CN" altLang="en-US" sz="2000" dirty="0"/>
              <a:t>，用</a:t>
            </a:r>
            <a:r>
              <a:rPr lang="en-US" altLang="zh-CN" sz="2000" dirty="0"/>
              <a:t>X</a:t>
            </a:r>
            <a:r>
              <a:rPr lang="zh-CN" altLang="en-US" sz="2000" dirty="0"/>
              <a:t>射线产生空穴，称之</a:t>
            </a:r>
            <a:r>
              <a:rPr lang="en-US" altLang="zh-CN" sz="2000" dirty="0">
                <a:solidFill>
                  <a:srgbClr val="0070C0"/>
                </a:solidFill>
              </a:rPr>
              <a:t>X</a:t>
            </a:r>
            <a:r>
              <a:rPr lang="zh-CN" altLang="en-US" sz="2000" dirty="0">
                <a:solidFill>
                  <a:srgbClr val="0070C0"/>
                </a:solidFill>
              </a:rPr>
              <a:t>荧光</a:t>
            </a:r>
            <a:r>
              <a:rPr lang="zh-CN" altLang="en-US" sz="2000" dirty="0"/>
              <a:t>分析。</a:t>
            </a:r>
          </a:p>
          <a:p>
            <a:pPr>
              <a:spcBef>
                <a:spcPts val="600"/>
              </a:spcBef>
              <a:spcAft>
                <a:spcPts val="600"/>
              </a:spcAft>
            </a:pPr>
            <a:r>
              <a:rPr lang="zh-CN" altLang="en-US" sz="2000" dirty="0" smtClean="0">
                <a:solidFill>
                  <a:srgbClr val="C00000"/>
                </a:solidFill>
              </a:rPr>
              <a:t>标识</a:t>
            </a:r>
            <a:r>
              <a:rPr lang="zh-CN" altLang="en-US" sz="2000" dirty="0">
                <a:solidFill>
                  <a:srgbClr val="C00000"/>
                </a:solidFill>
              </a:rPr>
              <a:t>谱反映了原子内层结构的情况</a:t>
            </a:r>
            <a:r>
              <a:rPr lang="zh-CN" altLang="en-US" sz="2000" dirty="0"/>
              <a:t>。谱线的波长代表能级的间隔。</a:t>
            </a:r>
            <a:r>
              <a:rPr lang="zh-CN" altLang="en-US" sz="2000" dirty="0">
                <a:solidFill>
                  <a:srgbClr val="7030A0"/>
                </a:solidFill>
              </a:rPr>
              <a:t>谱线的精细结构显示能级的精细结构</a:t>
            </a:r>
            <a:r>
              <a:rPr lang="zh-CN" altLang="en-US" sz="2000" dirty="0"/>
              <a:t>。所以</a:t>
            </a:r>
            <a:r>
              <a:rPr lang="en-US" altLang="zh-CN" sz="2000" dirty="0"/>
              <a:t>X</a:t>
            </a:r>
            <a:r>
              <a:rPr lang="zh-CN" altLang="en-US" sz="2000" dirty="0"/>
              <a:t>射线标识谱对研究原子结构问题有重要意义。</a:t>
            </a:r>
          </a:p>
          <a:p>
            <a:pPr>
              <a:spcBef>
                <a:spcPts val="600"/>
              </a:spcBef>
              <a:spcAft>
                <a:spcPts val="600"/>
              </a:spcAft>
            </a:pPr>
            <a:endParaRPr lang="zh-CN" altLang="en-US" sz="2000" dirty="0"/>
          </a:p>
        </p:txBody>
      </p:sp>
      <p:sp>
        <p:nvSpPr>
          <p:cNvPr id="3" name="标题 2"/>
          <p:cNvSpPr>
            <a:spLocks noGrp="1"/>
          </p:cNvSpPr>
          <p:nvPr>
            <p:ph type="title"/>
          </p:nvPr>
        </p:nvSpPr>
        <p:spPr/>
        <p:txBody>
          <a:bodyPr>
            <a:normAutofit/>
          </a:bodyPr>
          <a:lstStyle/>
          <a:p>
            <a:r>
              <a:rPr lang="zh-CN" altLang="en-US" sz="2800" dirty="0"/>
              <a:t>产生</a:t>
            </a:r>
            <a:r>
              <a:rPr lang="zh-CN" altLang="en-US" sz="2800" dirty="0" smtClean="0"/>
              <a:t>空穴的方法</a:t>
            </a:r>
            <a:endParaRPr lang="zh-CN" altLang="en-US" sz="2800" dirty="0"/>
          </a:p>
        </p:txBody>
      </p:sp>
    </p:spTree>
    <p:extLst>
      <p:ext uri="{BB962C8B-B14F-4D97-AF65-F5344CB8AC3E}">
        <p14:creationId xmlns:p14="http://schemas.microsoft.com/office/powerpoint/2010/main" val="5265705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ChangeArrowheads="1"/>
          </p:cNvSpPr>
          <p:nvPr/>
        </p:nvSpPr>
        <p:spPr bwMode="auto">
          <a:xfrm>
            <a:off x="0" y="0"/>
            <a:ext cx="9144000" cy="6858000"/>
          </a:xfrm>
          <a:prstGeom prst="rect">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ontrols>
      <mc:AlternateContent xmlns:mc="http://schemas.openxmlformats.org/markup-compatibility/2006">
        <mc:Choice xmlns:v="urn:schemas-microsoft-com:vml" Requires="v">
          <p:control spid="35978" name="ShockwaveFlash1" r:id="rId2" imgW="4176720" imgH="6858000"/>
        </mc:Choice>
        <mc:Fallback>
          <p:control name="ShockwaveFlash1" r:id="rId2" imgW="4176720" imgH="6858000">
            <p:pic>
              <p:nvPicPr>
                <p:cNvPr id="59395" name="ShockwaveFlash1"/>
                <p:cNvPicPr preferRelativeResize="0">
                  <a:picLocks noChangeArrowheads="1" noChangeShapeType="1"/>
                </p:cNvPicPr>
                <p:nvPr/>
              </p:nvPicPr>
              <p:blipFill>
                <a:blip r:embed="rId5"/>
                <a:srcRect/>
                <a:stretch>
                  <a:fillRect/>
                </a:stretch>
              </p:blipFill>
              <p:spPr bwMode="auto">
                <a:xfrm>
                  <a:off x="250825" y="0"/>
                  <a:ext cx="4176713" cy="6858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35979" name="ShockwaveFlash2" r:id="rId3" imgW="4103640" imgH="6858000"/>
        </mc:Choice>
        <mc:Fallback>
          <p:control name="ShockwaveFlash2" r:id="rId3" imgW="4103640" imgH="6858000">
            <p:pic>
              <p:nvPicPr>
                <p:cNvPr id="59396" name="ShockwaveFlash2"/>
                <p:cNvPicPr preferRelativeResize="0">
                  <a:picLocks noChangeArrowheads="1" noChangeShapeType="1"/>
                </p:cNvPicPr>
                <p:nvPr/>
              </p:nvPicPr>
              <p:blipFill>
                <a:blip r:embed="rId6"/>
                <a:srcRect/>
                <a:stretch>
                  <a:fillRect/>
                </a:stretch>
              </p:blipFill>
              <p:spPr bwMode="auto">
                <a:xfrm>
                  <a:off x="4716463" y="0"/>
                  <a:ext cx="4103687" cy="6858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5328072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539552" y="1268760"/>
            <a:ext cx="8208963"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tabLst>
                <a:tab pos="1057275"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057275"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057275"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9pPr>
          </a:lstStyle>
          <a:p>
            <a:pPr indent="0" algn="just" eaLnBrk="1" hangingPunct="1">
              <a:spcBef>
                <a:spcPct val="0"/>
              </a:spcBef>
              <a:buClrTx/>
              <a:buFontTx/>
              <a:buNone/>
            </a:pPr>
            <a:r>
              <a:rPr lang="en-US" altLang="zh-CN" sz="2800" dirty="0">
                <a:solidFill>
                  <a:schemeClr val="folHlink"/>
                </a:solidFill>
                <a:latin typeface="+mn-ea"/>
                <a:ea typeface="+mn-ea"/>
              </a:rPr>
              <a:t>D. </a:t>
            </a:r>
            <a:r>
              <a:rPr lang="zh-CN" altLang="en-US" sz="2800" dirty="0">
                <a:solidFill>
                  <a:schemeClr val="folHlink"/>
                </a:solidFill>
                <a:latin typeface="+mn-ea"/>
                <a:ea typeface="+mn-ea"/>
              </a:rPr>
              <a:t>同</a:t>
            </a:r>
            <a:r>
              <a:rPr lang="en-US" altLang="zh-CN" sz="2800" dirty="0">
                <a:solidFill>
                  <a:schemeClr val="folHlink"/>
                </a:solidFill>
                <a:latin typeface="+mn-ea"/>
                <a:ea typeface="+mn-ea"/>
              </a:rPr>
              <a:t>X</a:t>
            </a:r>
            <a:r>
              <a:rPr lang="zh-CN" altLang="en-US" sz="2800" dirty="0">
                <a:solidFill>
                  <a:schemeClr val="folHlink"/>
                </a:solidFill>
                <a:latin typeface="+mn-ea"/>
                <a:ea typeface="+mn-ea"/>
              </a:rPr>
              <a:t>射线有关的原子能级</a:t>
            </a:r>
          </a:p>
          <a:p>
            <a:pPr indent="0" algn="just">
              <a:spcBef>
                <a:spcPct val="0"/>
              </a:spcBef>
              <a:buClrTx/>
              <a:buFontTx/>
              <a:buNone/>
            </a:pPr>
            <a:r>
              <a:rPr lang="zh-CN" altLang="en-US" sz="2800" dirty="0">
                <a:solidFill>
                  <a:schemeClr val="tx1"/>
                </a:solidFill>
                <a:latin typeface="+mn-ea"/>
                <a:ea typeface="+mn-ea"/>
              </a:rPr>
              <a:t> </a:t>
            </a:r>
          </a:p>
          <a:p>
            <a:pPr indent="457200">
              <a:spcBef>
                <a:spcPct val="0"/>
              </a:spcBef>
              <a:buClrTx/>
              <a:buFontTx/>
              <a:buNone/>
            </a:pPr>
            <a:r>
              <a:rPr lang="en-US" altLang="zh-CN" dirty="0" smtClean="0">
                <a:solidFill>
                  <a:schemeClr val="tx1"/>
                </a:solidFill>
                <a:latin typeface="+mn-ea"/>
                <a:ea typeface="+mn-ea"/>
              </a:rPr>
              <a:t>X</a:t>
            </a:r>
            <a:r>
              <a:rPr lang="zh-CN" altLang="en-US" dirty="0">
                <a:solidFill>
                  <a:schemeClr val="tx1"/>
                </a:solidFill>
                <a:latin typeface="+mn-ea"/>
                <a:ea typeface="+mn-ea"/>
              </a:rPr>
              <a:t>射线标识谱来源于原子内层电子的跃迁，由以上的讨论可以知道，如要产生</a:t>
            </a:r>
            <a:r>
              <a:rPr lang="en-US" altLang="zh-CN" dirty="0">
                <a:solidFill>
                  <a:schemeClr val="tx1"/>
                </a:solidFill>
                <a:latin typeface="+mn-ea"/>
                <a:ea typeface="+mn-ea"/>
              </a:rPr>
              <a:t>X</a:t>
            </a:r>
            <a:r>
              <a:rPr lang="zh-CN" altLang="en-US" dirty="0">
                <a:solidFill>
                  <a:schemeClr val="tx1"/>
                </a:solidFill>
                <a:latin typeface="+mn-ea"/>
                <a:ea typeface="+mn-ea"/>
              </a:rPr>
              <a:t>射线标识谱，就需要把原子内层电子电离出去，使原子处在电离态，把各层电子电离出去所需的能量是不同的。最内层电子在原子中的能量最低，第二层的高一些，第三层的更高一些，以此类推。所认要使最内层的电子电离，需要供给原子的能量最大，其次是第二层，再次是第三层，因此最内层一个电子电离后的电离态的能级同中性原子的基态比较是最高的。其次是第二层一个电子电离的状态的能级，以此类推。下图是镉原子的电离态的能级图。 </a:t>
            </a:r>
          </a:p>
        </p:txBody>
      </p:sp>
    </p:spTree>
    <p:extLst>
      <p:ext uri="{BB962C8B-B14F-4D97-AF65-F5344CB8AC3E}">
        <p14:creationId xmlns:p14="http://schemas.microsoft.com/office/powerpoint/2010/main" val="20906080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4463621" y="476672"/>
            <a:ext cx="4515160" cy="4525962"/>
          </a:xfrm>
          <a:prstGeom prst="rect">
            <a:avLst/>
          </a:prstGeom>
        </p:spPr>
      </p:pic>
      <p:sp>
        <p:nvSpPr>
          <p:cNvPr id="3" name="标题 2"/>
          <p:cNvSpPr>
            <a:spLocks noGrp="1"/>
          </p:cNvSpPr>
          <p:nvPr>
            <p:ph type="title"/>
          </p:nvPr>
        </p:nvSpPr>
        <p:spPr/>
        <p:txBody>
          <a:bodyPr/>
          <a:lstStyle/>
          <a:p>
            <a:endParaRPr lang="zh-CN" altLang="en-US" dirty="0"/>
          </a:p>
        </p:txBody>
      </p:sp>
      <p:pic>
        <p:nvPicPr>
          <p:cNvPr id="4" name="图片 3"/>
          <p:cNvPicPr>
            <a:picLocks noChangeAspect="1"/>
          </p:cNvPicPr>
          <p:nvPr/>
        </p:nvPicPr>
        <p:blipFill rotWithShape="1">
          <a:blip r:embed="rId3"/>
          <a:srcRect r="15326"/>
          <a:stretch/>
        </p:blipFill>
        <p:spPr>
          <a:xfrm>
            <a:off x="179513" y="238668"/>
            <a:ext cx="4248472" cy="5791702"/>
          </a:xfrm>
          <a:prstGeom prst="rect">
            <a:avLst/>
          </a:prstGeom>
        </p:spPr>
      </p:pic>
      <p:pic>
        <p:nvPicPr>
          <p:cNvPr id="6" name="图片 5"/>
          <p:cNvPicPr>
            <a:picLocks noChangeAspect="1"/>
          </p:cNvPicPr>
          <p:nvPr/>
        </p:nvPicPr>
        <p:blipFill>
          <a:blip r:embed="rId4"/>
          <a:stretch>
            <a:fillRect/>
          </a:stretch>
        </p:blipFill>
        <p:spPr>
          <a:xfrm>
            <a:off x="5320749" y="5373216"/>
            <a:ext cx="2800903" cy="475471"/>
          </a:xfrm>
          <a:prstGeom prst="rect">
            <a:avLst/>
          </a:prstGeom>
        </p:spPr>
      </p:pic>
    </p:spTree>
    <p:extLst>
      <p:ext uri="{BB962C8B-B14F-4D97-AF65-F5344CB8AC3E}">
        <p14:creationId xmlns:p14="http://schemas.microsoft.com/office/powerpoint/2010/main" val="25786840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T11\0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548680"/>
            <a:ext cx="845820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180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40768"/>
            <a:ext cx="7859216" cy="4525962"/>
          </a:xfrm>
        </p:spPr>
        <p:txBody>
          <a:bodyPr/>
          <a:lstStyle/>
          <a:p>
            <a:r>
              <a:rPr lang="zh-CN" altLang="en-US" sz="2000" dirty="0"/>
              <a:t>内壳层产生</a:t>
            </a:r>
            <a:r>
              <a:rPr lang="zh-CN" altLang="en-US" sz="2000" dirty="0" smtClean="0"/>
              <a:t>空穴：放射</a:t>
            </a:r>
            <a:r>
              <a:rPr lang="en-US" altLang="zh-CN" sz="2000" dirty="0"/>
              <a:t>X</a:t>
            </a:r>
            <a:r>
              <a:rPr lang="zh-CN" altLang="en-US" sz="2000" dirty="0" smtClean="0"/>
              <a:t>射线，俄歇电子。</a:t>
            </a:r>
            <a:endParaRPr lang="en-US" altLang="zh-CN" sz="2000" dirty="0" smtClean="0"/>
          </a:p>
          <a:p>
            <a:r>
              <a:rPr lang="en-US" altLang="zh-CN" sz="2000" dirty="0">
                <a:latin typeface="+mn-ea"/>
              </a:rPr>
              <a:t>1923</a:t>
            </a:r>
            <a:r>
              <a:rPr lang="zh-CN" altLang="en-US" sz="2000" dirty="0" smtClean="0">
                <a:latin typeface="+mn-ea"/>
              </a:rPr>
              <a:t>年，法国物理学家俄</a:t>
            </a:r>
            <a:r>
              <a:rPr lang="zh-CN" altLang="en-US" sz="2000" dirty="0">
                <a:latin typeface="+mn-ea"/>
              </a:rPr>
              <a:t>歇</a:t>
            </a:r>
            <a:r>
              <a:rPr lang="en-US" altLang="zh-CN" sz="2000" dirty="0">
                <a:latin typeface="+mn-ea"/>
              </a:rPr>
              <a:t>(</a:t>
            </a:r>
            <a:r>
              <a:rPr lang="en-US" altLang="zh-CN" sz="2000" dirty="0" err="1">
                <a:latin typeface="+mn-ea"/>
              </a:rPr>
              <a:t>P.Auger</a:t>
            </a:r>
            <a:r>
              <a:rPr lang="en-US" altLang="zh-CN" sz="2000" dirty="0">
                <a:latin typeface="+mn-ea"/>
              </a:rPr>
              <a:t>)</a:t>
            </a:r>
            <a:r>
              <a:rPr lang="zh-CN" altLang="en-US" sz="2000" dirty="0" smtClean="0">
                <a:latin typeface="+mn-ea"/>
              </a:rPr>
              <a:t>发现。</a:t>
            </a:r>
            <a:endParaRPr lang="en-US" altLang="zh-CN" sz="2000" dirty="0" smtClean="0">
              <a:latin typeface="+mn-ea"/>
            </a:endParaRPr>
          </a:p>
          <a:p>
            <a:r>
              <a:rPr lang="zh-CN" altLang="en-US" sz="2000" dirty="0" smtClean="0">
                <a:latin typeface="+mn-ea"/>
              </a:rPr>
              <a:t>假如</a:t>
            </a:r>
            <a:r>
              <a:rPr lang="zh-CN" altLang="en-US" sz="2000" dirty="0">
                <a:latin typeface="+mn-ea"/>
              </a:rPr>
              <a:t>在</a:t>
            </a:r>
            <a:r>
              <a:rPr lang="en-US" altLang="zh-CN" sz="2000" dirty="0">
                <a:latin typeface="+mn-ea"/>
              </a:rPr>
              <a:t>K</a:t>
            </a:r>
            <a:r>
              <a:rPr lang="zh-CN" altLang="en-US" sz="2000" dirty="0">
                <a:latin typeface="+mn-ea"/>
              </a:rPr>
              <a:t>壳层中有了一个</a:t>
            </a:r>
            <a:r>
              <a:rPr lang="zh-CN" altLang="en-US" sz="2000" dirty="0" smtClean="0">
                <a:latin typeface="+mn-ea"/>
              </a:rPr>
              <a:t>空穴，当</a:t>
            </a:r>
            <a:r>
              <a:rPr lang="en-US" altLang="zh-CN" sz="2000" dirty="0">
                <a:latin typeface="+mn-ea"/>
              </a:rPr>
              <a:t>L</a:t>
            </a:r>
            <a:r>
              <a:rPr lang="zh-CN" altLang="en-US" sz="2000" dirty="0">
                <a:latin typeface="+mn-ea"/>
              </a:rPr>
              <a:t>壳层的一个电子跃迁到</a:t>
            </a:r>
            <a:r>
              <a:rPr lang="en-US" altLang="zh-CN" sz="2000" dirty="0">
                <a:latin typeface="+mn-ea"/>
              </a:rPr>
              <a:t>K</a:t>
            </a:r>
            <a:r>
              <a:rPr lang="zh-CN" altLang="en-US" sz="2000" dirty="0">
                <a:latin typeface="+mn-ea"/>
              </a:rPr>
              <a:t>壳层时</a:t>
            </a:r>
            <a:r>
              <a:rPr lang="zh-CN" altLang="en-US" sz="2000" dirty="0" smtClean="0">
                <a:latin typeface="+mn-ea"/>
              </a:rPr>
              <a:t>，</a:t>
            </a:r>
            <a:endParaRPr lang="en-US" altLang="zh-CN" sz="2000" dirty="0" smtClean="0">
              <a:latin typeface="+mn-ea"/>
            </a:endParaRPr>
          </a:p>
          <a:p>
            <a:pPr marL="273844" lvl="1" indent="0">
              <a:buNone/>
            </a:pPr>
            <a:r>
              <a:rPr lang="zh-CN" altLang="en-US" sz="2000" dirty="0" smtClean="0">
                <a:latin typeface="+mn-ea"/>
              </a:rPr>
              <a:t>多余</a:t>
            </a:r>
            <a:r>
              <a:rPr lang="zh-CN" altLang="en-US" sz="2000" dirty="0">
                <a:latin typeface="+mn-ea"/>
              </a:rPr>
              <a:t>的能量可以释放</a:t>
            </a:r>
            <a:r>
              <a:rPr lang="en-US" altLang="zh-CN" sz="2000" dirty="0">
                <a:latin typeface="+mn-ea"/>
              </a:rPr>
              <a:t>X</a:t>
            </a:r>
            <a:r>
              <a:rPr lang="zh-CN" altLang="en-US" sz="2000" dirty="0" smtClean="0">
                <a:latin typeface="+mn-ea"/>
              </a:rPr>
              <a:t>射线，</a:t>
            </a:r>
            <a:endParaRPr lang="en-US" altLang="zh-CN" sz="2000" dirty="0" smtClean="0">
              <a:latin typeface="+mn-ea"/>
            </a:endParaRPr>
          </a:p>
          <a:p>
            <a:pPr marL="273844" lvl="1" indent="0">
              <a:buNone/>
            </a:pPr>
            <a:r>
              <a:rPr lang="zh-CN" altLang="en-US" sz="2000" dirty="0" smtClean="0">
                <a:latin typeface="+mn-ea"/>
              </a:rPr>
              <a:t>也</a:t>
            </a:r>
            <a:r>
              <a:rPr lang="zh-CN" altLang="en-US" sz="2000" dirty="0">
                <a:latin typeface="+mn-ea"/>
              </a:rPr>
              <a:t>可以不释放</a:t>
            </a:r>
            <a:r>
              <a:rPr lang="en-US" altLang="zh-CN" sz="2000" dirty="0">
                <a:latin typeface="+mn-ea"/>
              </a:rPr>
              <a:t>X</a:t>
            </a:r>
            <a:r>
              <a:rPr lang="zh-CN" altLang="en-US" sz="2000" dirty="0">
                <a:latin typeface="+mn-ea"/>
              </a:rPr>
              <a:t>射线，而</a:t>
            </a:r>
            <a:r>
              <a:rPr lang="zh-CN" altLang="en-US" sz="2000" dirty="0" smtClean="0">
                <a:latin typeface="+mn-ea"/>
              </a:rPr>
              <a:t>把</a:t>
            </a:r>
            <a:endParaRPr lang="en-US" altLang="zh-CN" sz="2000" dirty="0" smtClean="0">
              <a:latin typeface="+mn-ea"/>
            </a:endParaRPr>
          </a:p>
          <a:p>
            <a:pPr marL="273844" lvl="1" indent="0">
              <a:buNone/>
            </a:pPr>
            <a:r>
              <a:rPr lang="zh-CN" altLang="en-US" sz="2000" dirty="0" smtClean="0">
                <a:latin typeface="+mn-ea"/>
              </a:rPr>
              <a:t>能量传递</a:t>
            </a:r>
            <a:r>
              <a:rPr lang="zh-CN" altLang="en-US" sz="2000" dirty="0">
                <a:latin typeface="+mn-ea"/>
              </a:rPr>
              <a:t>给另一</a:t>
            </a:r>
            <a:r>
              <a:rPr lang="zh-CN" altLang="en-US" sz="2000" dirty="0" smtClean="0">
                <a:latin typeface="+mn-ea"/>
              </a:rPr>
              <a:t>壳层（例如</a:t>
            </a:r>
            <a:endParaRPr lang="en-US" altLang="zh-CN" sz="2000" dirty="0" smtClean="0">
              <a:latin typeface="+mn-ea"/>
            </a:endParaRPr>
          </a:p>
          <a:p>
            <a:pPr marL="273844" lvl="1" indent="0">
              <a:buNone/>
            </a:pPr>
            <a:r>
              <a:rPr lang="en-US" altLang="zh-CN" sz="2000" dirty="0" smtClean="0">
                <a:latin typeface="+mn-ea"/>
              </a:rPr>
              <a:t>M</a:t>
            </a:r>
            <a:r>
              <a:rPr lang="zh-CN" altLang="en-US" sz="2000" dirty="0">
                <a:latin typeface="+mn-ea"/>
              </a:rPr>
              <a:t>壳层</a:t>
            </a:r>
            <a:r>
              <a:rPr lang="zh-CN" altLang="en-US" sz="2000" dirty="0" smtClean="0">
                <a:latin typeface="+mn-ea"/>
              </a:rPr>
              <a:t>）中</a:t>
            </a:r>
            <a:r>
              <a:rPr lang="zh-CN" altLang="en-US" sz="2000" dirty="0">
                <a:latin typeface="+mn-ea"/>
              </a:rPr>
              <a:t>的一个电子</a:t>
            </a:r>
            <a:r>
              <a:rPr lang="zh-CN" altLang="en-US" sz="2000" dirty="0" smtClean="0">
                <a:latin typeface="+mn-ea"/>
              </a:rPr>
              <a:t>，</a:t>
            </a:r>
            <a:endParaRPr lang="en-US" altLang="zh-CN" sz="2000" dirty="0" smtClean="0">
              <a:latin typeface="+mn-ea"/>
            </a:endParaRPr>
          </a:p>
          <a:p>
            <a:pPr marL="273844" lvl="1" indent="0">
              <a:buNone/>
            </a:pPr>
            <a:r>
              <a:rPr lang="zh-CN" altLang="en-US" sz="2000" dirty="0" smtClean="0">
                <a:latin typeface="+mn-ea"/>
              </a:rPr>
              <a:t>使其电离，并称之为</a:t>
            </a:r>
            <a:r>
              <a:rPr lang="zh-CN" altLang="en-US" sz="2000" dirty="0">
                <a:solidFill>
                  <a:srgbClr val="CC0000"/>
                </a:solidFill>
                <a:latin typeface="+mn-ea"/>
              </a:rPr>
              <a:t>俄歇</a:t>
            </a:r>
            <a:r>
              <a:rPr lang="zh-CN" altLang="en-US" sz="2000" dirty="0" smtClean="0">
                <a:solidFill>
                  <a:srgbClr val="CC0000"/>
                </a:solidFill>
                <a:latin typeface="+mn-ea"/>
              </a:rPr>
              <a:t>电子</a:t>
            </a:r>
            <a:endParaRPr lang="zh-CN" altLang="en-US" sz="2000" dirty="0">
              <a:latin typeface="+mn-ea"/>
            </a:endParaRPr>
          </a:p>
          <a:p>
            <a:endParaRPr lang="zh-CN" altLang="en-US" sz="2000" dirty="0"/>
          </a:p>
        </p:txBody>
      </p:sp>
      <p:sp>
        <p:nvSpPr>
          <p:cNvPr id="3" name="标题 2"/>
          <p:cNvSpPr>
            <a:spLocks noGrp="1"/>
          </p:cNvSpPr>
          <p:nvPr>
            <p:ph type="title"/>
          </p:nvPr>
        </p:nvSpPr>
        <p:spPr/>
        <p:txBody>
          <a:bodyPr>
            <a:normAutofit/>
          </a:bodyPr>
          <a:lstStyle/>
          <a:p>
            <a:r>
              <a:rPr lang="zh-CN" altLang="en-US" sz="2800" dirty="0"/>
              <a:t>俄歇</a:t>
            </a:r>
            <a:r>
              <a:rPr lang="zh-CN" altLang="en-US" sz="2800" dirty="0" smtClean="0"/>
              <a:t>电子</a:t>
            </a:r>
            <a:r>
              <a:rPr lang="en-US" altLang="zh-CN" sz="2800" dirty="0" smtClean="0"/>
              <a:t>——</a:t>
            </a:r>
            <a:r>
              <a:rPr lang="zh-CN" altLang="en-US" sz="2800" dirty="0" smtClean="0"/>
              <a:t>另一种释放能量的途径</a:t>
            </a:r>
            <a:r>
              <a:rPr lang="en-US" altLang="zh-CN" sz="2800" dirty="0" smtClean="0"/>
              <a:t/>
            </a:r>
            <a:br>
              <a:rPr lang="en-US" altLang="zh-CN" sz="2800" dirty="0" smtClean="0"/>
            </a:br>
            <a:r>
              <a:rPr lang="zh-CN" altLang="en-US" sz="2800" dirty="0" smtClean="0"/>
              <a:t>（</a:t>
            </a:r>
            <a:r>
              <a:rPr lang="en-US" altLang="zh-CN" sz="2800" dirty="0"/>
              <a:t>Auger electron</a:t>
            </a:r>
            <a:r>
              <a:rPr lang="zh-CN" altLang="en-US" sz="2800" dirty="0"/>
              <a:t>）</a:t>
            </a:r>
          </a:p>
        </p:txBody>
      </p:sp>
      <p:pic>
        <p:nvPicPr>
          <p:cNvPr id="4" name="Picture 2" descr="C:\WINDOWS\Application Data\Microsoft\Media Catalog\F6_17.jpg"/>
          <p:cNvPicPr>
            <a:picLocks noChangeAspect="1" noChangeArrowheads="1"/>
          </p:cNvPicPr>
          <p:nvPr/>
        </p:nvPicPr>
        <p:blipFill>
          <a:blip r:embed="rId4" cstate="print">
            <a:clrChange>
              <a:clrFrom>
                <a:srgbClr val="FCFEFD"/>
              </a:clrFrom>
              <a:clrTo>
                <a:srgbClr val="FCFEFD">
                  <a:alpha val="0"/>
                </a:srgbClr>
              </a:clrTo>
            </a:clrChange>
            <a:extLst>
              <a:ext uri="{28A0092B-C50C-407E-A947-70E740481C1C}">
                <a14:useLocalDpi xmlns:a14="http://schemas.microsoft.com/office/drawing/2010/main" val="0"/>
              </a:ext>
            </a:extLst>
          </a:blip>
          <a:srcRect/>
          <a:stretch>
            <a:fillRect/>
          </a:stretch>
        </p:blipFill>
        <p:spPr bwMode="auto">
          <a:xfrm>
            <a:off x="3743400" y="2348880"/>
            <a:ext cx="5400600" cy="415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矩形 4"/>
              <p:cNvSpPr/>
              <p:nvPr/>
            </p:nvSpPr>
            <p:spPr>
              <a:xfrm>
                <a:off x="827584" y="4311015"/>
                <a:ext cx="3744416" cy="1008546"/>
              </a:xfrm>
              <a:prstGeom prst="rect">
                <a:avLst/>
              </a:prstGeom>
            </p:spPr>
            <p:txBody>
              <a:bodyPr wrap="square">
                <a:spAutoFit/>
              </a:bodyPr>
              <a:lstStyle/>
              <a:p>
                <a:pPr algn="just" eaLnBrk="1" hangingPunct="1"/>
                <a:r>
                  <a:rPr lang="en-US" altLang="zh-CN" sz="2000" dirty="0">
                    <a:latin typeface="+mn-ea"/>
                    <a:ea typeface="+mn-ea"/>
                  </a:rPr>
                  <a:t>M</a:t>
                </a:r>
                <a:r>
                  <a:rPr lang="zh-CN" altLang="en-US" sz="2000" dirty="0">
                    <a:latin typeface="+mn-ea"/>
                    <a:ea typeface="+mn-ea"/>
                  </a:rPr>
                  <a:t>层发出的俄歇电子的</a:t>
                </a:r>
                <a:r>
                  <a:rPr lang="zh-CN" altLang="en-US" sz="2000" dirty="0" smtClean="0">
                    <a:latin typeface="+mn-ea"/>
                    <a:ea typeface="+mn-ea"/>
                  </a:rPr>
                  <a:t>动能</a:t>
                </a:r>
                <a:endParaRPr lang="zh-CN" altLang="en-US" sz="2000" dirty="0">
                  <a:latin typeface="+mn-ea"/>
                  <a:ea typeface="+mn-ea"/>
                </a:endParaRPr>
              </a:p>
              <a:p>
                <a:pPr algn="just" eaLnBrk="1" hangingPunct="1"/>
                <a14:m>
                  <m:oMathPara xmlns:m="http://schemas.openxmlformats.org/officeDocument/2006/math">
                    <m:oMathParaPr>
                      <m:jc m:val="centerGroup"/>
                    </m:oMathParaPr>
                    <m:oMath xmlns:m="http://schemas.openxmlformats.org/officeDocument/2006/math">
                      <m:r>
                        <a:rPr lang="en-US" altLang="zh-CN" sz="2000" i="1" dirty="0" smtClean="0">
                          <a:solidFill>
                            <a:schemeClr val="folHlink"/>
                          </a:solidFill>
                          <a:latin typeface="Cambria Math" panose="02040503050406030204" pitchFamily="18" charset="0"/>
                          <a:ea typeface="+mn-ea"/>
                        </a:rPr>
                        <m:t>𝐸</m:t>
                      </m:r>
                      <m:r>
                        <a:rPr lang="en-US" altLang="zh-CN" sz="2000" i="1" baseline="-8000" dirty="0" err="1" smtClean="0">
                          <a:solidFill>
                            <a:schemeClr val="folHlink"/>
                          </a:solidFill>
                          <a:latin typeface="Cambria Math" panose="02040503050406030204" pitchFamily="18" charset="0"/>
                          <a:ea typeface="+mn-ea"/>
                        </a:rPr>
                        <m:t>𝑎𝑒</m:t>
                      </m:r>
                      <m:r>
                        <a:rPr lang="en-US" altLang="zh-CN" sz="2000" i="1" dirty="0" smtClean="0">
                          <a:solidFill>
                            <a:schemeClr val="folHlink"/>
                          </a:solidFill>
                          <a:latin typeface="Cambria Math" panose="02040503050406030204" pitchFamily="18" charset="0"/>
                          <a:ea typeface="+mn-ea"/>
                        </a:rPr>
                        <m:t>=</m:t>
                      </m:r>
                      <m:r>
                        <m:rPr>
                          <m:sty m:val="p"/>
                        </m:rPr>
                        <a:rPr lang="en-US" altLang="zh-CN" sz="2000" i="0" dirty="0" smtClean="0">
                          <a:solidFill>
                            <a:schemeClr val="folHlink"/>
                          </a:solidFill>
                          <a:latin typeface="Cambria Math" panose="02040503050406030204" pitchFamily="18" charset="0"/>
                          <a:ea typeface="+mn-ea"/>
                        </a:rPr>
                        <m:t>Φ</m:t>
                      </m:r>
                      <m:r>
                        <a:rPr lang="en-US" altLang="zh-CN" sz="2000" i="1" baseline="-8000" dirty="0" smtClean="0">
                          <a:solidFill>
                            <a:schemeClr val="folHlink"/>
                          </a:solidFill>
                          <a:latin typeface="Cambria Math" panose="02040503050406030204" pitchFamily="18" charset="0"/>
                          <a:ea typeface="+mn-ea"/>
                        </a:rPr>
                        <m:t>𝐾</m:t>
                      </m:r>
                      <m:r>
                        <a:rPr lang="en-US" altLang="zh-CN" sz="2000" i="1" dirty="0" smtClean="0">
                          <a:solidFill>
                            <a:schemeClr val="folHlink"/>
                          </a:solidFill>
                          <a:latin typeface="Cambria Math" panose="02040503050406030204" pitchFamily="18" charset="0"/>
                          <a:ea typeface="+mn-ea"/>
                        </a:rPr>
                        <m:t>−</m:t>
                      </m:r>
                      <m:r>
                        <m:rPr>
                          <m:sty m:val="p"/>
                        </m:rPr>
                        <a:rPr lang="en-US" altLang="zh-CN" sz="2000" i="0" dirty="0" smtClean="0">
                          <a:solidFill>
                            <a:schemeClr val="folHlink"/>
                          </a:solidFill>
                          <a:latin typeface="Cambria Math" panose="02040503050406030204" pitchFamily="18" charset="0"/>
                          <a:ea typeface="+mn-ea"/>
                        </a:rPr>
                        <m:t>Φ</m:t>
                      </m:r>
                      <m:r>
                        <a:rPr lang="en-US" altLang="zh-CN" sz="2000" i="1" baseline="-8000" dirty="0" smtClean="0">
                          <a:solidFill>
                            <a:schemeClr val="folHlink"/>
                          </a:solidFill>
                          <a:latin typeface="Cambria Math" panose="02040503050406030204" pitchFamily="18" charset="0"/>
                          <a:ea typeface="+mn-ea"/>
                        </a:rPr>
                        <m:t>𝐿</m:t>
                      </m:r>
                      <m:r>
                        <a:rPr lang="en-US" altLang="zh-CN" sz="2000" i="1" dirty="0" smtClean="0">
                          <a:solidFill>
                            <a:schemeClr val="folHlink"/>
                          </a:solidFill>
                          <a:latin typeface="Cambria Math" panose="02040503050406030204" pitchFamily="18" charset="0"/>
                          <a:ea typeface="+mn-ea"/>
                        </a:rPr>
                        <m:t>−</m:t>
                      </m:r>
                      <m:r>
                        <m:rPr>
                          <m:sty m:val="p"/>
                        </m:rPr>
                        <a:rPr lang="en-US" altLang="zh-CN" sz="2000" i="0" dirty="0" smtClean="0">
                          <a:solidFill>
                            <a:schemeClr val="folHlink"/>
                          </a:solidFill>
                          <a:latin typeface="Cambria Math" panose="02040503050406030204" pitchFamily="18" charset="0"/>
                          <a:ea typeface="+mn-ea"/>
                        </a:rPr>
                        <m:t>Φ</m:t>
                      </m:r>
                      <m:r>
                        <a:rPr lang="en-US" altLang="zh-CN" sz="2000" i="1" baseline="-8000" dirty="0" smtClean="0">
                          <a:solidFill>
                            <a:schemeClr val="folHlink"/>
                          </a:solidFill>
                          <a:latin typeface="Cambria Math" panose="02040503050406030204" pitchFamily="18" charset="0"/>
                          <a:ea typeface="+mn-ea"/>
                        </a:rPr>
                        <m:t>𝑀</m:t>
                      </m:r>
                    </m:oMath>
                  </m:oMathPara>
                </a14:m>
                <a:endParaRPr lang="en-US" altLang="zh-CN" sz="2000" baseline="-8000" dirty="0" smtClean="0">
                  <a:solidFill>
                    <a:schemeClr val="folHlink"/>
                  </a:solidFill>
                  <a:latin typeface="+mn-ea"/>
                  <a:ea typeface="+mn-ea"/>
                </a:endParaRPr>
              </a:p>
              <a:p>
                <a:pPr algn="just" eaLnBrk="1" hangingPunct="1"/>
                <a:r>
                  <a:rPr lang="zh-CN" altLang="en-US" sz="2000" dirty="0">
                    <a:latin typeface="+mn-ea"/>
                    <a:ea typeface="+mn-ea"/>
                  </a:rPr>
                  <a:t>定义</a:t>
                </a:r>
                <a:r>
                  <a:rPr lang="en-US" altLang="zh-CN" sz="2000" dirty="0">
                    <a:latin typeface="+mn-ea"/>
                    <a:ea typeface="+mn-ea"/>
                  </a:rPr>
                  <a:t>K</a:t>
                </a:r>
                <a:r>
                  <a:rPr lang="zh-CN" altLang="en-US" sz="2000" dirty="0">
                    <a:latin typeface="+mn-ea"/>
                    <a:ea typeface="+mn-ea"/>
                  </a:rPr>
                  <a:t>层的荧光产额</a:t>
                </a:r>
                <a:r>
                  <a:rPr lang="en-US" altLang="zh-CN" sz="2000" dirty="0" err="1">
                    <a:latin typeface="+mn-ea"/>
                    <a:ea typeface="+mn-ea"/>
                  </a:rPr>
                  <a:t>ω</a:t>
                </a:r>
                <a:r>
                  <a:rPr lang="en-US" altLang="zh-CN" sz="2000" baseline="-8000" dirty="0" err="1">
                    <a:latin typeface="+mn-ea"/>
                    <a:ea typeface="+mn-ea"/>
                  </a:rPr>
                  <a:t>K</a:t>
                </a:r>
                <a:r>
                  <a:rPr lang="zh-CN" altLang="en-US" sz="2000" dirty="0">
                    <a:latin typeface="+mn-ea"/>
                    <a:ea typeface="+mn-ea"/>
                  </a:rPr>
                  <a:t>：</a:t>
                </a:r>
                <a:endParaRPr lang="en-US" altLang="zh-CN" sz="2000" baseline="-8000" dirty="0">
                  <a:solidFill>
                    <a:schemeClr val="folHlink"/>
                  </a:solidFill>
                  <a:latin typeface="+mn-ea"/>
                  <a:ea typeface="+mn-ea"/>
                </a:endParaRPr>
              </a:p>
            </p:txBody>
          </p:sp>
        </mc:Choice>
        <mc:Fallback xmlns="">
          <p:sp>
            <p:nvSpPr>
              <p:cNvPr id="5" name="矩形 4"/>
              <p:cNvSpPr>
                <a:spLocks noRot="1" noChangeAspect="1" noMove="1" noResize="1" noEditPoints="1" noAdjustHandles="1" noChangeArrowheads="1" noChangeShapeType="1" noTextEdit="1"/>
              </p:cNvSpPr>
              <p:nvPr/>
            </p:nvSpPr>
            <p:spPr>
              <a:xfrm>
                <a:off x="827584" y="4311015"/>
                <a:ext cx="3744416" cy="1008546"/>
              </a:xfrm>
              <a:prstGeom prst="rect">
                <a:avLst/>
              </a:prstGeom>
              <a:blipFill rotWithShape="0">
                <a:blip r:embed="rId5"/>
                <a:stretch>
                  <a:fillRect l="-1792" t="-3012" b="-9639"/>
                </a:stretch>
              </a:blipFill>
            </p:spPr>
            <p:txBody>
              <a:bodyPr/>
              <a:lstStyle/>
              <a:p>
                <a:r>
                  <a:rPr lang="zh-CN" altLang="en-US">
                    <a:noFill/>
                  </a:rPr>
                  <a:t> </a:t>
                </a:r>
              </a:p>
            </p:txBody>
          </p:sp>
        </mc:Fallback>
      </mc:AlternateContent>
      <p:graphicFrame>
        <p:nvGraphicFramePr>
          <p:cNvPr id="6" name="Object 4"/>
          <p:cNvGraphicFramePr>
            <a:graphicFrameLocks noChangeAspect="1"/>
          </p:cNvGraphicFramePr>
          <p:nvPr>
            <p:extLst>
              <p:ext uri="{D42A27DB-BD31-4B8C-83A1-F6EECF244321}">
                <p14:modId xmlns:p14="http://schemas.microsoft.com/office/powerpoint/2010/main" val="1363572835"/>
              </p:ext>
            </p:extLst>
          </p:nvPr>
        </p:nvGraphicFramePr>
        <p:xfrm>
          <a:off x="1403648" y="5429373"/>
          <a:ext cx="2259013" cy="874713"/>
        </p:xfrm>
        <a:graphic>
          <a:graphicData uri="http://schemas.openxmlformats.org/presentationml/2006/ole">
            <mc:AlternateContent xmlns:mc="http://schemas.openxmlformats.org/markup-compatibility/2006">
              <mc:Choice xmlns:v="urn:schemas-microsoft-com:vml" Requires="v">
                <p:oleObj spid="_x0000_s57384" name="公式" r:id="rId6" imgW="1079500" imgH="419100" progId="Equation.3">
                  <p:embed/>
                </p:oleObj>
              </mc:Choice>
              <mc:Fallback>
                <p:oleObj name="公式" r:id="rId6" imgW="1079500" imgH="41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648" y="5429373"/>
                        <a:ext cx="2259013" cy="874713"/>
                      </a:xfrm>
                      <a:prstGeom prst="rect">
                        <a:avLst/>
                      </a:prstGeom>
                      <a:solidFill>
                        <a:srgbClr val="33CCCC">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6293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4602" y="1340768"/>
            <a:ext cx="8365869" cy="4525962"/>
          </a:xfrm>
        </p:spPr>
        <p:txBody>
          <a:bodyPr/>
          <a:lstStyle/>
          <a:p>
            <a:r>
              <a:rPr lang="zh-CN" altLang="en-US" sz="2400" dirty="0"/>
              <a:t>当原子壳层中有空穴时，接下发生的过程，如上所述，可以是</a:t>
            </a:r>
            <a:r>
              <a:rPr lang="zh-CN" altLang="en-US" sz="2400" dirty="0">
                <a:solidFill>
                  <a:srgbClr val="C00000"/>
                </a:solidFill>
              </a:rPr>
              <a:t>发射特征</a:t>
            </a:r>
            <a:r>
              <a:rPr lang="en-US" altLang="zh-CN" sz="2400" dirty="0">
                <a:solidFill>
                  <a:srgbClr val="C00000"/>
                </a:solidFill>
              </a:rPr>
              <a:t>X</a:t>
            </a:r>
            <a:r>
              <a:rPr lang="zh-CN" altLang="en-US" sz="2400" dirty="0">
                <a:solidFill>
                  <a:srgbClr val="C00000"/>
                </a:solidFill>
              </a:rPr>
              <a:t>射线</a:t>
            </a:r>
            <a:r>
              <a:rPr lang="zh-CN" altLang="en-US" sz="2400" dirty="0"/>
              <a:t>，也可以是</a:t>
            </a:r>
            <a:r>
              <a:rPr lang="zh-CN" altLang="en-US" sz="2400" dirty="0">
                <a:solidFill>
                  <a:srgbClr val="C00000"/>
                </a:solidFill>
              </a:rPr>
              <a:t>发射俄歇电子</a:t>
            </a:r>
            <a:r>
              <a:rPr lang="zh-CN" altLang="en-US" sz="2400" dirty="0"/>
              <a:t>。有没有其它过程呢？</a:t>
            </a:r>
          </a:p>
          <a:p>
            <a:r>
              <a:rPr lang="zh-CN" altLang="en-US" sz="2400" dirty="0" smtClean="0"/>
              <a:t>在</a:t>
            </a:r>
            <a:r>
              <a:rPr lang="en-US" altLang="zh-CN" sz="2400" dirty="0"/>
              <a:t>1973</a:t>
            </a:r>
            <a:r>
              <a:rPr lang="zh-CN" altLang="en-US" sz="2400" dirty="0"/>
              <a:t>年，日本大阪大学的森田正人从理论上建议一种新的能量转移机制，并为实验所证实。这就是，当电子填充空穴时，把能量传递给原子核，</a:t>
            </a:r>
            <a:r>
              <a:rPr lang="zh-CN" altLang="en-US" sz="2400" dirty="0">
                <a:solidFill>
                  <a:srgbClr val="C00000"/>
                </a:solidFill>
              </a:rPr>
              <a:t>使原子核跃迁到激发态</a:t>
            </a:r>
            <a:r>
              <a:rPr lang="zh-CN" altLang="en-US" sz="2400" dirty="0"/>
              <a:t>。</a:t>
            </a:r>
          </a:p>
          <a:p>
            <a:r>
              <a:rPr lang="zh-CN" altLang="en-US" sz="2400" dirty="0">
                <a:latin typeface="+mn-ea"/>
              </a:rPr>
              <a:t> 例如，铀原子从</a:t>
            </a:r>
            <a:r>
              <a:rPr lang="en-US" altLang="zh-CN" sz="2400" dirty="0">
                <a:latin typeface="+mn-ea"/>
              </a:rPr>
              <a:t>3d</a:t>
            </a:r>
            <a:r>
              <a:rPr lang="en-US" altLang="zh-CN" sz="2400" baseline="-8000" dirty="0">
                <a:latin typeface="+mn-ea"/>
              </a:rPr>
              <a:t>3/2</a:t>
            </a:r>
            <a:r>
              <a:rPr lang="zh-CN" altLang="en-US" sz="2400" dirty="0">
                <a:latin typeface="+mn-ea"/>
              </a:rPr>
              <a:t>到</a:t>
            </a:r>
            <a:r>
              <a:rPr lang="en-US" altLang="zh-CN" sz="2400" dirty="0">
                <a:latin typeface="+mn-ea"/>
              </a:rPr>
              <a:t>2p</a:t>
            </a:r>
            <a:r>
              <a:rPr lang="en-US" altLang="zh-CN" sz="2400" baseline="-8000" dirty="0">
                <a:latin typeface="+mn-ea"/>
              </a:rPr>
              <a:t>3/2</a:t>
            </a:r>
            <a:r>
              <a:rPr lang="zh-CN" altLang="en-US" sz="2400" dirty="0">
                <a:latin typeface="+mn-ea"/>
              </a:rPr>
              <a:t>态的跃迁，将释放能量</a:t>
            </a:r>
            <a:r>
              <a:rPr lang="en-US" altLang="zh-CN" sz="2400" dirty="0" smtClean="0">
                <a:latin typeface="+mn-ea"/>
              </a:rPr>
              <a:t>13.44 </a:t>
            </a:r>
            <a:r>
              <a:rPr lang="en-US" altLang="zh-CN" sz="2400" dirty="0" err="1" smtClean="0">
                <a:latin typeface="+mn-ea"/>
              </a:rPr>
              <a:t>keV</a:t>
            </a:r>
            <a:r>
              <a:rPr lang="zh-CN" altLang="en-US" sz="2400" dirty="0">
                <a:latin typeface="+mn-ea"/>
              </a:rPr>
              <a:t>，可使原子核</a:t>
            </a:r>
            <a:r>
              <a:rPr lang="en-US" altLang="zh-CN" sz="2400" baseline="30000" dirty="0">
                <a:latin typeface="+mn-ea"/>
              </a:rPr>
              <a:t>235</a:t>
            </a:r>
            <a:r>
              <a:rPr lang="en-US" altLang="zh-CN" sz="2400" dirty="0">
                <a:latin typeface="+mn-ea"/>
              </a:rPr>
              <a:t>U</a:t>
            </a:r>
            <a:r>
              <a:rPr lang="zh-CN" altLang="en-US" sz="2400" dirty="0">
                <a:latin typeface="+mn-ea"/>
              </a:rPr>
              <a:t>从基态激发到</a:t>
            </a:r>
            <a:r>
              <a:rPr lang="en-US" altLang="zh-CN" sz="2400" dirty="0">
                <a:latin typeface="+mn-ea"/>
              </a:rPr>
              <a:t>3/2</a:t>
            </a:r>
            <a:r>
              <a:rPr lang="en-US" altLang="zh-CN" sz="2400" baseline="30000" dirty="0">
                <a:latin typeface="+mn-ea"/>
              </a:rPr>
              <a:t>+</a:t>
            </a:r>
            <a:r>
              <a:rPr lang="zh-CN" altLang="en-US" sz="2400" dirty="0">
                <a:latin typeface="+mn-ea"/>
              </a:rPr>
              <a:t>态（</a:t>
            </a:r>
            <a:r>
              <a:rPr lang="en-US" altLang="zh-CN" sz="2400" dirty="0">
                <a:latin typeface="+mn-ea"/>
              </a:rPr>
              <a:t>13.1keV</a:t>
            </a:r>
            <a:r>
              <a:rPr lang="zh-CN" altLang="en-US" sz="2400" dirty="0">
                <a:latin typeface="+mn-ea"/>
              </a:rPr>
              <a:t>），但这种过程的几率很小，约为</a:t>
            </a:r>
            <a:r>
              <a:rPr lang="en-US" altLang="zh-CN" sz="2400" dirty="0" smtClean="0">
                <a:latin typeface="+mn-ea"/>
              </a:rPr>
              <a:t>10</a:t>
            </a:r>
            <a:r>
              <a:rPr lang="en-US" altLang="zh-CN" sz="2400" baseline="30000" dirty="0" smtClean="0">
                <a:latin typeface="+mn-ea"/>
              </a:rPr>
              <a:t>-9</a:t>
            </a:r>
            <a:r>
              <a:rPr lang="zh-CN" altLang="en-US" sz="2400" dirty="0">
                <a:latin typeface="+mn-ea"/>
              </a:rPr>
              <a:t>，因此</a:t>
            </a:r>
            <a:r>
              <a:rPr lang="zh-CN" altLang="en-US" sz="2400" dirty="0">
                <a:latin typeface="+mn-ea"/>
              </a:rPr>
              <a:t>不影响前面的讨论。又如，锇原子从</a:t>
            </a:r>
            <a:r>
              <a:rPr lang="en-US" altLang="zh-CN" sz="2400" dirty="0">
                <a:latin typeface="+mn-ea"/>
              </a:rPr>
              <a:t>3d</a:t>
            </a:r>
            <a:r>
              <a:rPr lang="en-US" altLang="zh-CN" sz="2400" baseline="-8000" dirty="0">
                <a:latin typeface="+mn-ea"/>
              </a:rPr>
              <a:t>3/2</a:t>
            </a:r>
            <a:r>
              <a:rPr lang="zh-CN" altLang="en-US" sz="2400" dirty="0">
                <a:latin typeface="+mn-ea"/>
              </a:rPr>
              <a:t>（</a:t>
            </a:r>
            <a:r>
              <a:rPr lang="en-US" altLang="zh-CN" sz="2400" dirty="0">
                <a:latin typeface="+mn-ea"/>
              </a:rPr>
              <a:t>M</a:t>
            </a:r>
            <a:r>
              <a:rPr lang="en-US" altLang="zh-CN" sz="2400" baseline="-8000" dirty="0">
                <a:latin typeface="+mn-ea"/>
              </a:rPr>
              <a:t>IV</a:t>
            </a:r>
            <a:r>
              <a:rPr lang="zh-CN" altLang="en-US" sz="2400" dirty="0">
                <a:latin typeface="+mn-ea"/>
              </a:rPr>
              <a:t>）到</a:t>
            </a:r>
            <a:r>
              <a:rPr lang="en-US" altLang="zh-CN" sz="2400" dirty="0">
                <a:latin typeface="+mn-ea"/>
              </a:rPr>
              <a:t>1S</a:t>
            </a:r>
            <a:r>
              <a:rPr lang="en-US" altLang="zh-CN" sz="2400" baseline="-8000" dirty="0">
                <a:latin typeface="+mn-ea"/>
              </a:rPr>
              <a:t>1/2</a:t>
            </a:r>
            <a:r>
              <a:rPr lang="en-US" altLang="zh-CN" sz="2400" dirty="0">
                <a:latin typeface="+mn-ea"/>
              </a:rPr>
              <a:t>(K)</a:t>
            </a:r>
            <a:r>
              <a:rPr lang="zh-CN" altLang="en-US" sz="2400" dirty="0">
                <a:latin typeface="+mn-ea"/>
              </a:rPr>
              <a:t>跃迁时释放</a:t>
            </a:r>
            <a:r>
              <a:rPr lang="en-US" altLang="zh-CN" sz="2400" dirty="0">
                <a:latin typeface="+mn-ea"/>
              </a:rPr>
              <a:t>71.840keV</a:t>
            </a:r>
            <a:r>
              <a:rPr lang="zh-CN" altLang="en-US" sz="2400" dirty="0">
                <a:latin typeface="+mn-ea"/>
              </a:rPr>
              <a:t>，可使核</a:t>
            </a:r>
            <a:r>
              <a:rPr lang="en-US" altLang="zh-CN" sz="2400" baseline="30000" dirty="0">
                <a:latin typeface="+mn-ea"/>
              </a:rPr>
              <a:t>189</a:t>
            </a:r>
            <a:r>
              <a:rPr lang="en-US" altLang="zh-CN" sz="2400" dirty="0">
                <a:latin typeface="+mn-ea"/>
              </a:rPr>
              <a:t>Os</a:t>
            </a:r>
            <a:r>
              <a:rPr lang="zh-CN" altLang="en-US" sz="2400" dirty="0">
                <a:latin typeface="+mn-ea"/>
              </a:rPr>
              <a:t>从基态激发到</a:t>
            </a:r>
            <a:r>
              <a:rPr lang="en-US" altLang="zh-CN" sz="2400" dirty="0">
                <a:latin typeface="+mn-ea"/>
              </a:rPr>
              <a:t>69.52keV</a:t>
            </a:r>
            <a:r>
              <a:rPr lang="zh-CN" altLang="en-US" sz="2400" dirty="0">
                <a:latin typeface="+mn-ea"/>
              </a:rPr>
              <a:t>激发态，几率约为</a:t>
            </a:r>
            <a:r>
              <a:rPr lang="en-US" altLang="zh-CN" sz="2400" dirty="0">
                <a:latin typeface="+mn-ea"/>
              </a:rPr>
              <a:t>10</a:t>
            </a:r>
            <a:r>
              <a:rPr lang="en-US" altLang="zh-CN" sz="2400" baseline="30000" dirty="0">
                <a:latin typeface="+mn-ea"/>
              </a:rPr>
              <a:t>-7</a:t>
            </a:r>
            <a:r>
              <a:rPr lang="zh-CN" altLang="en-US" sz="2400" dirty="0">
                <a:latin typeface="+mn-ea"/>
              </a:rPr>
              <a:t>。</a:t>
            </a:r>
          </a:p>
        </p:txBody>
      </p:sp>
      <p:sp>
        <p:nvSpPr>
          <p:cNvPr id="3" name="标题 2"/>
          <p:cNvSpPr>
            <a:spLocks noGrp="1"/>
          </p:cNvSpPr>
          <p:nvPr>
            <p:ph type="title"/>
          </p:nvPr>
        </p:nvSpPr>
        <p:spPr/>
        <p:txBody>
          <a:bodyPr>
            <a:normAutofit/>
          </a:bodyPr>
          <a:lstStyle/>
          <a:p>
            <a:r>
              <a:rPr lang="zh-CN" altLang="en-US" sz="2800" dirty="0"/>
              <a:t>电子跃迁诱发原子核</a:t>
            </a:r>
            <a:r>
              <a:rPr lang="zh-CN" altLang="en-US" sz="2800" dirty="0" smtClean="0"/>
              <a:t>激发</a:t>
            </a:r>
            <a:endParaRPr lang="zh-CN" altLang="en-US" sz="2800" dirty="0"/>
          </a:p>
        </p:txBody>
      </p:sp>
    </p:spTree>
    <p:extLst>
      <p:ext uri="{BB962C8B-B14F-4D97-AF65-F5344CB8AC3E}">
        <p14:creationId xmlns:p14="http://schemas.microsoft.com/office/powerpoint/2010/main" val="4467282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192" y="188640"/>
            <a:ext cx="8229600" cy="2874371"/>
          </a:xfrm>
        </p:spPr>
      </p:pic>
      <p:sp>
        <p:nvSpPr>
          <p:cNvPr id="7" name="矩形 6"/>
          <p:cNvSpPr/>
          <p:nvPr/>
        </p:nvSpPr>
        <p:spPr>
          <a:xfrm>
            <a:off x="6324278" y="4077072"/>
            <a:ext cx="2808312" cy="1569660"/>
          </a:xfrm>
          <a:prstGeom prst="rect">
            <a:avLst/>
          </a:prstGeom>
        </p:spPr>
        <p:txBody>
          <a:bodyPr wrap="square">
            <a:spAutoFit/>
          </a:bodyPr>
          <a:lstStyle/>
          <a:p>
            <a:r>
              <a:rPr lang="en-US" altLang="zh-CN" dirty="0"/>
              <a:t>http://www.nature.com/news/china-plans-super-collider-1.15603</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314089"/>
            <a:ext cx="6000750" cy="3095625"/>
          </a:xfrm>
          <a:prstGeom prst="rect">
            <a:avLst/>
          </a:prstGeom>
        </p:spPr>
      </p:pic>
    </p:spTree>
    <p:extLst>
      <p:ext uri="{BB962C8B-B14F-4D97-AF65-F5344CB8AC3E}">
        <p14:creationId xmlns:p14="http://schemas.microsoft.com/office/powerpoint/2010/main" val="14854586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1238326"/>
            <a:ext cx="8229600" cy="4525962"/>
          </a:xfrm>
        </p:spPr>
        <p:txBody>
          <a:bodyPr/>
          <a:lstStyle/>
          <a:p>
            <a:pPr>
              <a:spcAft>
                <a:spcPts val="1200"/>
              </a:spcAft>
            </a:pPr>
            <a:r>
              <a:rPr lang="en-US" altLang="zh-CN" sz="2400" dirty="0"/>
              <a:t>1895</a:t>
            </a:r>
            <a:r>
              <a:rPr lang="zh-CN" altLang="en-US" sz="2400" dirty="0"/>
              <a:t>年</a:t>
            </a:r>
            <a:r>
              <a:rPr lang="en-US" altLang="zh-CN" sz="2400" dirty="0"/>
              <a:t>11</a:t>
            </a:r>
            <a:r>
              <a:rPr lang="zh-CN" altLang="en-US" sz="2400" dirty="0"/>
              <a:t>月</a:t>
            </a:r>
            <a:r>
              <a:rPr lang="en-US" altLang="zh-CN" sz="2400" dirty="0"/>
              <a:t>8</a:t>
            </a:r>
            <a:r>
              <a:rPr lang="zh-CN" altLang="en-US" sz="2400" dirty="0"/>
              <a:t>日</a:t>
            </a:r>
            <a:r>
              <a:rPr lang="zh-CN" altLang="en-US" sz="2400" dirty="0" smtClean="0"/>
              <a:t>，</a:t>
            </a:r>
            <a:r>
              <a:rPr lang="zh-CN" altLang="en-US" sz="2400" dirty="0" smtClean="0">
                <a:solidFill>
                  <a:srgbClr val="C00000"/>
                </a:solidFill>
              </a:rPr>
              <a:t>阴极射线管</a:t>
            </a:r>
            <a:r>
              <a:rPr lang="zh-CN" altLang="en-US" sz="2400" dirty="0">
                <a:solidFill>
                  <a:srgbClr val="C00000"/>
                </a:solidFill>
              </a:rPr>
              <a:t>气体放电</a:t>
            </a:r>
            <a:r>
              <a:rPr lang="zh-CN" altLang="en-US" sz="2400" dirty="0" smtClean="0">
                <a:solidFill>
                  <a:srgbClr val="C00000"/>
                </a:solidFill>
              </a:rPr>
              <a:t>实验</a:t>
            </a:r>
            <a:r>
              <a:rPr lang="zh-CN" altLang="en-US" sz="2400" dirty="0" smtClean="0"/>
              <a:t>，</a:t>
            </a:r>
            <a:r>
              <a:rPr lang="zh-CN" altLang="en-US" sz="2400" dirty="0"/>
              <a:t>为避免紫外线与可见光的影响，特意用黑色纸板把阴极射线管包了起来。但伦琴却发现，在一段距离之外的荧光屏上（涂有铂氰酸钡，</a:t>
            </a:r>
            <a:r>
              <a:rPr lang="en-US" altLang="zh-CN" sz="2400" dirty="0" err="1"/>
              <a:t>BaPt</a:t>
            </a:r>
            <a:r>
              <a:rPr lang="zh-CN" altLang="en-US" sz="2400" dirty="0"/>
              <a:t>（</a:t>
            </a:r>
            <a:r>
              <a:rPr lang="en-US" altLang="zh-CN" sz="2400" dirty="0"/>
              <a:t>CN</a:t>
            </a:r>
            <a:r>
              <a:rPr lang="zh-CN" altLang="en-US" sz="2400" dirty="0"/>
              <a:t>）</a:t>
            </a:r>
            <a:r>
              <a:rPr lang="en-US" altLang="zh-CN" sz="2400" dirty="0"/>
              <a:t>6</a:t>
            </a:r>
            <a:r>
              <a:rPr lang="zh-CN" altLang="en-US" sz="2400" dirty="0"/>
              <a:t>）竟会产生微弱的荧光。经反复试验，他肯定激发这种荧光的东西来自阴极射线管，但决不是阴极射线本身</a:t>
            </a:r>
            <a:r>
              <a:rPr lang="zh-CN" altLang="en-US" sz="2400" dirty="0" smtClean="0"/>
              <a:t>。</a:t>
            </a:r>
            <a:endParaRPr lang="en-US" altLang="zh-CN" sz="2400" dirty="0" smtClean="0"/>
          </a:p>
          <a:p>
            <a:pPr>
              <a:spcAft>
                <a:spcPts val="1200"/>
              </a:spcAft>
            </a:pPr>
            <a:r>
              <a:rPr lang="zh-CN" altLang="en-US" sz="2400" dirty="0" smtClean="0"/>
              <a:t>在</a:t>
            </a:r>
            <a:r>
              <a:rPr lang="zh-CN" altLang="en-US" sz="2400" dirty="0"/>
              <a:t>随后的一个多月内，伦琴对这一神秘的射线作了种种研究。他发现，它们以直线前进，不被反射或折射，不被磁场偏转，在空气中能前进约</a:t>
            </a:r>
            <a:r>
              <a:rPr lang="en-US" altLang="zh-CN" sz="2400" dirty="0"/>
              <a:t>2</a:t>
            </a:r>
            <a:r>
              <a:rPr lang="zh-CN" altLang="en-US" sz="2400" dirty="0"/>
              <a:t>米，它能对放在封闭的盒子中的天平、鸟枪的轮廓</a:t>
            </a:r>
            <a:r>
              <a:rPr lang="zh-CN" altLang="en-US" sz="2400" dirty="0" smtClean="0"/>
              <a:t>照相。</a:t>
            </a:r>
            <a:endParaRPr lang="en-US" altLang="zh-CN" sz="2400" dirty="0" smtClean="0"/>
          </a:p>
          <a:p>
            <a:pPr>
              <a:spcAft>
                <a:spcPts val="1200"/>
              </a:spcAft>
            </a:pPr>
            <a:r>
              <a:rPr lang="zh-CN" altLang="en-US" sz="2400" dirty="0" smtClean="0"/>
              <a:t>考虑</a:t>
            </a:r>
            <a:r>
              <a:rPr lang="zh-CN" altLang="en-US" sz="2400" dirty="0"/>
              <a:t>到所发现射线的神秘性及它的本性的不确定性，他把它称之为</a:t>
            </a:r>
            <a:r>
              <a:rPr lang="en-US" altLang="zh-CN" sz="2400" dirty="0"/>
              <a:t>X</a:t>
            </a:r>
            <a:r>
              <a:rPr lang="zh-CN" altLang="en-US" sz="2400" dirty="0"/>
              <a:t>射线。</a:t>
            </a:r>
          </a:p>
          <a:p>
            <a:pPr>
              <a:spcAft>
                <a:spcPts val="1200"/>
              </a:spcAft>
            </a:pPr>
            <a:endParaRPr lang="zh-CN" altLang="en-US" sz="2400" dirty="0"/>
          </a:p>
        </p:txBody>
      </p:sp>
      <p:sp>
        <p:nvSpPr>
          <p:cNvPr id="3" name="标题 2"/>
          <p:cNvSpPr>
            <a:spLocks noGrp="1"/>
          </p:cNvSpPr>
          <p:nvPr>
            <p:ph type="title"/>
          </p:nvPr>
        </p:nvSpPr>
        <p:spPr/>
        <p:txBody>
          <a:bodyPr>
            <a:normAutofit/>
          </a:bodyPr>
          <a:lstStyle/>
          <a:p>
            <a:r>
              <a:rPr lang="en-US" altLang="zh-CN" sz="2800" dirty="0"/>
              <a:t>X</a:t>
            </a:r>
            <a:r>
              <a:rPr lang="zh-CN" altLang="en-US" sz="2800" dirty="0"/>
              <a:t>射线的</a:t>
            </a:r>
            <a:r>
              <a:rPr lang="zh-CN" altLang="en-US" sz="2800" dirty="0" smtClean="0"/>
              <a:t>发现</a:t>
            </a:r>
            <a:endParaRPr lang="zh-CN" altLang="en-US" sz="2800" dirty="0"/>
          </a:p>
        </p:txBody>
      </p:sp>
    </p:spTree>
    <p:extLst>
      <p:ext uri="{BB962C8B-B14F-4D97-AF65-F5344CB8AC3E}">
        <p14:creationId xmlns:p14="http://schemas.microsoft.com/office/powerpoint/2010/main" val="24320757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6030" y="1268760"/>
            <a:ext cx="8229600" cy="4525962"/>
          </a:xfrm>
        </p:spPr>
        <p:txBody>
          <a:bodyPr/>
          <a:lstStyle/>
          <a:p>
            <a:r>
              <a:rPr lang="zh-CN" altLang="en-US" sz="2000" dirty="0"/>
              <a:t>带电粒子在加速运动中必然产生辐射。加速运动，可以是直线型的，也可以是圆周型</a:t>
            </a:r>
            <a:r>
              <a:rPr lang="zh-CN" altLang="en-US" sz="2000" dirty="0" smtClean="0"/>
              <a:t>的。</a:t>
            </a:r>
            <a:endParaRPr lang="en-US" altLang="zh-CN" sz="2000" dirty="0" smtClean="0"/>
          </a:p>
          <a:p>
            <a:r>
              <a:rPr lang="zh-CN" altLang="en-US" sz="2000" dirty="0" smtClean="0"/>
              <a:t>容易</a:t>
            </a:r>
            <a:r>
              <a:rPr lang="zh-CN" altLang="en-US" sz="2000" dirty="0"/>
              <a:t>估计，带电粒子作直线加速运动时所产生的辐射是微不足道的。对于</a:t>
            </a:r>
            <a:r>
              <a:rPr lang="zh-CN" altLang="en-US" sz="2000" dirty="0">
                <a:solidFill>
                  <a:srgbClr val="C00000"/>
                </a:solidFill>
              </a:rPr>
              <a:t>圆周运动</a:t>
            </a:r>
            <a:r>
              <a:rPr lang="zh-CN" altLang="en-US" sz="2000" dirty="0"/>
              <a:t>，产生的</a:t>
            </a:r>
            <a:r>
              <a:rPr lang="zh-CN" altLang="en-US" sz="2000" dirty="0">
                <a:solidFill>
                  <a:srgbClr val="0070C0"/>
                </a:solidFill>
              </a:rPr>
              <a:t>辐射强度与带电粒子的质量的四次方成反比</a:t>
            </a:r>
            <a:r>
              <a:rPr lang="zh-CN" altLang="en-US" sz="2000" dirty="0"/>
              <a:t>，因此，一般说来，只有对电子作圆周加速运动时，它产生的辐射才值得加以考虑。</a:t>
            </a:r>
          </a:p>
          <a:p>
            <a:r>
              <a:rPr lang="zh-CN" altLang="en-US" sz="2000" dirty="0" smtClean="0">
                <a:solidFill>
                  <a:srgbClr val="7030A0"/>
                </a:solidFill>
              </a:rPr>
              <a:t>当</a:t>
            </a:r>
            <a:r>
              <a:rPr lang="zh-CN" altLang="en-US" sz="2000" dirty="0">
                <a:solidFill>
                  <a:srgbClr val="7030A0"/>
                </a:solidFill>
              </a:rPr>
              <a:t>电子在同步回旋加速器（或其他圆型加速器）中作圆周运动时产生的辐射，我们统称同步辐射</a:t>
            </a:r>
            <a:r>
              <a:rPr lang="zh-CN" altLang="en-US" sz="2000" dirty="0"/>
              <a:t>。（对质子或其它重粒子所产生的同步辐射，一般都很小。只有当能量极高时，才需考虑，例如，在九十年代制造的超导超级对撞机</a:t>
            </a:r>
            <a:r>
              <a:rPr lang="en-US" altLang="zh-CN" sz="2000" dirty="0"/>
              <a:t>[SSC]</a:t>
            </a:r>
            <a:r>
              <a:rPr lang="zh-CN" altLang="en-US" sz="2000" dirty="0"/>
              <a:t>是第一台需要考虑同步辐射的质子加速器）。同步辐射</a:t>
            </a:r>
            <a:r>
              <a:rPr lang="zh-CN" altLang="en-US" sz="2000" dirty="0">
                <a:solidFill>
                  <a:srgbClr val="C00000"/>
                </a:solidFill>
              </a:rPr>
              <a:t>对高能物理来说，是一种损耗</a:t>
            </a:r>
            <a:r>
              <a:rPr lang="zh-CN" altLang="en-US" sz="2000" dirty="0"/>
              <a:t>，但对于其它领域，却是可以利用的</a:t>
            </a:r>
            <a:r>
              <a:rPr lang="zh-CN" altLang="en-US" sz="2000" dirty="0">
                <a:solidFill>
                  <a:srgbClr val="0070C0"/>
                </a:solidFill>
              </a:rPr>
              <a:t>一种新型</a:t>
            </a:r>
            <a:r>
              <a:rPr lang="en-US" altLang="zh-CN" sz="2000" dirty="0">
                <a:solidFill>
                  <a:srgbClr val="0070C0"/>
                </a:solidFill>
              </a:rPr>
              <a:t>X</a:t>
            </a:r>
            <a:r>
              <a:rPr lang="zh-CN" altLang="en-US" sz="2000" dirty="0">
                <a:solidFill>
                  <a:srgbClr val="0070C0"/>
                </a:solidFill>
              </a:rPr>
              <a:t>光源</a:t>
            </a:r>
            <a:r>
              <a:rPr lang="zh-CN" altLang="en-US" sz="2000" dirty="0"/>
              <a:t>，因为它具有一系列令人注目的特性。</a:t>
            </a:r>
          </a:p>
          <a:p>
            <a:endParaRPr lang="zh-CN" altLang="en-US" sz="2000" dirty="0"/>
          </a:p>
        </p:txBody>
      </p:sp>
      <p:sp>
        <p:nvSpPr>
          <p:cNvPr id="3" name="标题 2"/>
          <p:cNvSpPr>
            <a:spLocks noGrp="1"/>
          </p:cNvSpPr>
          <p:nvPr>
            <p:ph type="title"/>
          </p:nvPr>
        </p:nvSpPr>
        <p:spPr/>
        <p:txBody>
          <a:bodyPr>
            <a:normAutofit/>
          </a:bodyPr>
          <a:lstStyle/>
          <a:p>
            <a:r>
              <a:rPr lang="zh-CN" altLang="en-US" sz="2800" dirty="0" smtClean="0"/>
              <a:t>同步辐射</a:t>
            </a:r>
            <a:r>
              <a:rPr lang="en-US" altLang="zh-CN" sz="2800" dirty="0" smtClean="0"/>
              <a:t>——</a:t>
            </a:r>
            <a:r>
              <a:rPr lang="zh-CN" altLang="en-US" sz="2800" dirty="0"/>
              <a:t>产生</a:t>
            </a:r>
            <a:r>
              <a:rPr lang="en-US" altLang="zh-CN" sz="2800" dirty="0"/>
              <a:t>X</a:t>
            </a:r>
            <a:r>
              <a:rPr lang="zh-CN" altLang="en-US" sz="2800" dirty="0"/>
              <a:t>射线的新的</a:t>
            </a:r>
            <a:r>
              <a:rPr lang="zh-CN" altLang="en-US" sz="2800" dirty="0" smtClean="0"/>
              <a:t>手段（废物利用）</a:t>
            </a:r>
            <a:endParaRPr lang="zh-CN" altLang="en-US" sz="2800" dirty="0"/>
          </a:p>
        </p:txBody>
      </p:sp>
    </p:spTree>
    <p:extLst>
      <p:ext uri="{BB962C8B-B14F-4D97-AF65-F5344CB8AC3E}">
        <p14:creationId xmlns:p14="http://schemas.microsoft.com/office/powerpoint/2010/main" val="28932742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44475" y="1268760"/>
            <a:ext cx="8229600" cy="4525962"/>
          </a:xfrm>
        </p:spPr>
        <p:txBody>
          <a:bodyPr/>
          <a:lstStyle/>
          <a:p>
            <a:pPr marL="82153" indent="0">
              <a:buNone/>
            </a:pPr>
            <a:r>
              <a:rPr lang="zh-CN" altLang="en-US" sz="2000" dirty="0">
                <a:latin typeface="Times New Roman" panose="02020603050405020304" pitchFamily="18" charset="0"/>
                <a:cs typeface="Times New Roman" panose="02020603050405020304" pitchFamily="18" charset="0"/>
              </a:rPr>
              <a:t> </a:t>
            </a:r>
            <a:r>
              <a:rPr lang="zh-CN" altLang="en-US" sz="2000" dirty="0">
                <a:solidFill>
                  <a:srgbClr val="7030A0"/>
                </a:solidFill>
                <a:latin typeface="Times New Roman" panose="02020603050405020304" pitchFamily="18" charset="0"/>
                <a:cs typeface="Times New Roman" panose="02020603050405020304" pitchFamily="18" charset="0"/>
              </a:rPr>
              <a:t>①同步辐射功率大</a:t>
            </a:r>
            <a:r>
              <a:rPr lang="zh-CN" altLang="en-US" sz="2000" dirty="0">
                <a:latin typeface="Times New Roman" panose="02020603050405020304" pitchFamily="18" charset="0"/>
                <a:cs typeface="Times New Roman" panose="02020603050405020304" pitchFamily="18" charset="0"/>
              </a:rPr>
              <a:t>。由电动力学知，能量为</a:t>
            </a:r>
            <a:r>
              <a:rPr lang="en-US" altLang="zh-CN" sz="2000" dirty="0">
                <a:latin typeface="Times New Roman" panose="02020603050405020304" pitchFamily="18" charset="0"/>
                <a:cs typeface="Times New Roman" panose="02020603050405020304" pitchFamily="18" charset="0"/>
              </a:rPr>
              <a:t>E</a:t>
            </a:r>
            <a:r>
              <a:rPr lang="zh-CN" altLang="en-US" sz="2000" dirty="0">
                <a:latin typeface="Times New Roman" panose="02020603050405020304" pitchFamily="18" charset="0"/>
                <a:cs typeface="Times New Roman" panose="02020603050405020304" pitchFamily="18" charset="0"/>
              </a:rPr>
              <a:t>（以</a:t>
            </a:r>
            <a:r>
              <a:rPr lang="en-US" altLang="zh-CN" sz="2000" dirty="0">
                <a:latin typeface="Times New Roman" panose="02020603050405020304" pitchFamily="18" charset="0"/>
                <a:cs typeface="Times New Roman" panose="02020603050405020304" pitchFamily="18" charset="0"/>
              </a:rPr>
              <a:t>GeV</a:t>
            </a:r>
            <a:r>
              <a:rPr lang="zh-CN" altLang="en-US" sz="2000" dirty="0">
                <a:latin typeface="Times New Roman" panose="02020603050405020304" pitchFamily="18" charset="0"/>
                <a:cs typeface="Times New Roman" panose="02020603050405020304" pitchFamily="18" charset="0"/>
              </a:rPr>
              <a:t>为单位）的电子，作圆周运动时（圆周半径为</a:t>
            </a:r>
            <a:r>
              <a:rPr lang="en-US" altLang="zh-CN" sz="2000" dirty="0">
                <a:latin typeface="Times New Roman" panose="02020603050405020304" pitchFamily="18" charset="0"/>
                <a:cs typeface="Times New Roman" panose="02020603050405020304" pitchFamily="18" charset="0"/>
              </a:rPr>
              <a:t>R</a:t>
            </a:r>
            <a:r>
              <a:rPr lang="zh-CN" altLang="en-US" sz="2000" dirty="0">
                <a:latin typeface="Times New Roman" panose="02020603050405020304" pitchFamily="18" charset="0"/>
                <a:cs typeface="Times New Roman" panose="02020603050405020304" pitchFamily="18" charset="0"/>
              </a:rPr>
              <a:t>，以</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为单位；电子流强为</a:t>
            </a:r>
            <a:r>
              <a:rPr lang="en-US" altLang="zh-CN" sz="2000" dirty="0">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，以</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为单位），则总的辐射功率</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（以</a:t>
            </a:r>
            <a:r>
              <a:rPr lang="en-US" altLang="zh-CN" sz="2000" dirty="0">
                <a:latin typeface="Times New Roman" panose="02020603050405020304" pitchFamily="18" charset="0"/>
                <a:cs typeface="Times New Roman" panose="02020603050405020304" pitchFamily="18" charset="0"/>
              </a:rPr>
              <a:t>kW</a:t>
            </a:r>
            <a:r>
              <a:rPr lang="zh-CN" altLang="en-US" sz="2000" dirty="0">
                <a:latin typeface="Times New Roman" panose="02020603050405020304" pitchFamily="18" charset="0"/>
                <a:cs typeface="Times New Roman" panose="02020603050405020304" pitchFamily="18" charset="0"/>
              </a:rPr>
              <a:t>为单位）为：</a:t>
            </a:r>
          </a:p>
        </p:txBody>
      </p:sp>
      <p:sp>
        <p:nvSpPr>
          <p:cNvPr id="3" name="标题 2"/>
          <p:cNvSpPr>
            <a:spLocks noGrp="1"/>
          </p:cNvSpPr>
          <p:nvPr>
            <p:ph type="title"/>
          </p:nvPr>
        </p:nvSpPr>
        <p:spPr/>
        <p:txBody>
          <a:bodyPr>
            <a:normAutofit/>
          </a:bodyPr>
          <a:lstStyle/>
          <a:p>
            <a:r>
              <a:rPr lang="zh-CN" altLang="en-US" sz="2800" dirty="0" smtClean="0"/>
              <a:t>同步辐射的优点</a:t>
            </a:r>
            <a:endParaRPr lang="zh-CN" altLang="en-US" sz="2800" dirty="0"/>
          </a:p>
        </p:txBody>
      </p:sp>
      <p:graphicFrame>
        <p:nvGraphicFramePr>
          <p:cNvPr id="4" name="Object 4"/>
          <p:cNvGraphicFramePr>
            <a:graphicFrameLocks noChangeAspect="1"/>
          </p:cNvGraphicFramePr>
          <p:nvPr>
            <p:extLst>
              <p:ext uri="{D42A27DB-BD31-4B8C-83A1-F6EECF244321}">
                <p14:modId xmlns:p14="http://schemas.microsoft.com/office/powerpoint/2010/main" val="1328142501"/>
              </p:ext>
            </p:extLst>
          </p:nvPr>
        </p:nvGraphicFramePr>
        <p:xfrm>
          <a:off x="1692275" y="2533650"/>
          <a:ext cx="2447925" cy="823913"/>
        </p:xfrm>
        <a:graphic>
          <a:graphicData uri="http://schemas.openxmlformats.org/presentationml/2006/ole">
            <mc:AlternateContent xmlns:mc="http://schemas.openxmlformats.org/markup-compatibility/2006">
              <mc:Choice xmlns:v="urn:schemas-microsoft-com:vml" Requires="v">
                <p:oleObj spid="_x0000_s58444" r:id="rId3" imgW="1244600" imgH="419100" progId="Equation.3">
                  <p:embed/>
                </p:oleObj>
              </mc:Choice>
              <mc:Fallback>
                <p:oleObj r:id="rId3" imgW="12446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533650"/>
                        <a:ext cx="24479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5"/>
          <p:cNvSpPr>
            <a:spLocks noChangeArrowheads="1"/>
          </p:cNvSpPr>
          <p:nvPr/>
        </p:nvSpPr>
        <p:spPr bwMode="auto">
          <a:xfrm>
            <a:off x="250825" y="3357563"/>
            <a:ext cx="6732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sz="2000">
                <a:solidFill>
                  <a:schemeClr val="tx1"/>
                </a:solidFill>
                <a:latin typeface="+mn-ea"/>
                <a:ea typeface="+mn-ea"/>
              </a:rPr>
              <a:t>或以引起电子绕圈的磁场</a:t>
            </a:r>
            <a:r>
              <a:rPr lang="en-US" altLang="zh-CN" sz="2000">
                <a:solidFill>
                  <a:schemeClr val="tx1"/>
                </a:solidFill>
                <a:latin typeface="+mn-ea"/>
                <a:ea typeface="+mn-ea"/>
              </a:rPr>
              <a:t>B</a:t>
            </a:r>
            <a:r>
              <a:rPr lang="zh-CN" altLang="en-US" sz="2000">
                <a:solidFill>
                  <a:schemeClr val="tx1"/>
                </a:solidFill>
                <a:latin typeface="+mn-ea"/>
                <a:ea typeface="+mn-ea"/>
              </a:rPr>
              <a:t>（以</a:t>
            </a:r>
            <a:r>
              <a:rPr lang="en-US" altLang="zh-CN" sz="2000">
                <a:solidFill>
                  <a:schemeClr val="tx1"/>
                </a:solidFill>
                <a:latin typeface="+mn-ea"/>
                <a:ea typeface="+mn-ea"/>
              </a:rPr>
              <a:t>T</a:t>
            </a:r>
            <a:r>
              <a:rPr lang="zh-CN" altLang="en-US" sz="2000">
                <a:solidFill>
                  <a:schemeClr val="tx1"/>
                </a:solidFill>
                <a:latin typeface="+mn-ea"/>
                <a:ea typeface="+mn-ea"/>
              </a:rPr>
              <a:t>为单位）表达：</a:t>
            </a:r>
          </a:p>
        </p:txBody>
      </p:sp>
      <p:graphicFrame>
        <p:nvGraphicFramePr>
          <p:cNvPr id="6" name="Object 7"/>
          <p:cNvGraphicFramePr>
            <a:graphicFrameLocks noChangeAspect="1"/>
          </p:cNvGraphicFramePr>
          <p:nvPr>
            <p:extLst>
              <p:ext uri="{D42A27DB-BD31-4B8C-83A1-F6EECF244321}">
                <p14:modId xmlns:p14="http://schemas.microsoft.com/office/powerpoint/2010/main" val="3713936717"/>
              </p:ext>
            </p:extLst>
          </p:nvPr>
        </p:nvGraphicFramePr>
        <p:xfrm>
          <a:off x="1692275" y="3860800"/>
          <a:ext cx="2667000" cy="458788"/>
        </p:xfrm>
        <a:graphic>
          <a:graphicData uri="http://schemas.openxmlformats.org/presentationml/2006/ole">
            <mc:AlternateContent xmlns:mc="http://schemas.openxmlformats.org/markup-compatibility/2006">
              <mc:Choice xmlns:v="urn:schemas-microsoft-com:vml" Requires="v">
                <p:oleObj spid="_x0000_s58445" r:id="rId5" imgW="1320800" imgH="228600" progId="Equation.3">
                  <p:embed/>
                </p:oleObj>
              </mc:Choice>
              <mc:Fallback>
                <p:oleObj r:id="rId5" imgW="1320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3860800"/>
                        <a:ext cx="26670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8"/>
          <p:cNvSpPr>
            <a:spLocks noChangeArrowheads="1"/>
          </p:cNvSpPr>
          <p:nvPr/>
        </p:nvSpPr>
        <p:spPr bwMode="auto">
          <a:xfrm>
            <a:off x="250825" y="4292600"/>
            <a:ext cx="864235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sz="2000">
                <a:solidFill>
                  <a:schemeClr val="tx1"/>
                </a:solidFill>
                <a:latin typeface="+mn-ea"/>
                <a:ea typeface="+mn-ea"/>
              </a:rPr>
              <a:t>例如，</a:t>
            </a:r>
            <a:r>
              <a:rPr lang="en-US" altLang="zh-CN" sz="2000" i="1">
                <a:solidFill>
                  <a:schemeClr val="tx1"/>
                </a:solidFill>
                <a:latin typeface="+mn-ea"/>
                <a:ea typeface="+mn-ea"/>
              </a:rPr>
              <a:t>E</a:t>
            </a:r>
            <a:r>
              <a:rPr lang="en-US" altLang="zh-CN" sz="2000">
                <a:solidFill>
                  <a:schemeClr val="tx1"/>
                </a:solidFill>
                <a:latin typeface="+mn-ea"/>
                <a:ea typeface="+mn-ea"/>
              </a:rPr>
              <a:t>=1</a:t>
            </a:r>
            <a:r>
              <a:rPr lang="en-US" altLang="zh-CN" sz="2000" i="1">
                <a:solidFill>
                  <a:schemeClr val="tx1"/>
                </a:solidFill>
                <a:latin typeface="+mn-ea"/>
                <a:ea typeface="+mn-ea"/>
              </a:rPr>
              <a:t>GeV</a:t>
            </a:r>
            <a:r>
              <a:rPr lang="zh-CN" altLang="en-US" sz="2000">
                <a:solidFill>
                  <a:schemeClr val="tx1"/>
                </a:solidFill>
                <a:latin typeface="+mn-ea"/>
                <a:ea typeface="+mn-ea"/>
              </a:rPr>
              <a:t>，</a:t>
            </a:r>
            <a:r>
              <a:rPr lang="en-US" altLang="zh-CN" sz="2000" i="1">
                <a:solidFill>
                  <a:schemeClr val="tx1"/>
                </a:solidFill>
                <a:latin typeface="+mn-ea"/>
                <a:ea typeface="+mn-ea"/>
              </a:rPr>
              <a:t>B</a:t>
            </a:r>
            <a:r>
              <a:rPr lang="en-US" altLang="zh-CN" sz="2000">
                <a:solidFill>
                  <a:schemeClr val="tx1"/>
                </a:solidFill>
                <a:latin typeface="+mn-ea"/>
                <a:ea typeface="+mn-ea"/>
              </a:rPr>
              <a:t>=1</a:t>
            </a:r>
            <a:r>
              <a:rPr lang="en-US" altLang="zh-CN" sz="2000" i="1">
                <a:solidFill>
                  <a:schemeClr val="tx1"/>
                </a:solidFill>
                <a:latin typeface="+mn-ea"/>
                <a:ea typeface="+mn-ea"/>
              </a:rPr>
              <a:t>T</a:t>
            </a:r>
            <a:r>
              <a:rPr lang="zh-CN" altLang="en-US" sz="2000">
                <a:solidFill>
                  <a:schemeClr val="tx1"/>
                </a:solidFill>
                <a:latin typeface="+mn-ea"/>
                <a:ea typeface="+mn-ea"/>
              </a:rPr>
              <a:t>（相当于</a:t>
            </a:r>
            <a:r>
              <a:rPr lang="en-US" altLang="zh-CN" sz="2000" i="1">
                <a:solidFill>
                  <a:schemeClr val="tx1"/>
                </a:solidFill>
                <a:latin typeface="+mn-ea"/>
                <a:ea typeface="+mn-ea"/>
              </a:rPr>
              <a:t>R</a:t>
            </a:r>
            <a:r>
              <a:rPr lang="en-US" altLang="zh-CN" sz="2000">
                <a:solidFill>
                  <a:schemeClr val="tx1"/>
                </a:solidFill>
                <a:latin typeface="+mn-ea"/>
                <a:ea typeface="+mn-ea"/>
              </a:rPr>
              <a:t>=3.33</a:t>
            </a:r>
            <a:r>
              <a:rPr lang="en-US" altLang="zh-CN" sz="2000" i="1">
                <a:solidFill>
                  <a:schemeClr val="tx1"/>
                </a:solidFill>
                <a:latin typeface="+mn-ea"/>
                <a:ea typeface="+mn-ea"/>
              </a:rPr>
              <a:t>m</a:t>
            </a:r>
            <a:r>
              <a:rPr lang="zh-CN" altLang="en-US" sz="2000">
                <a:solidFill>
                  <a:schemeClr val="tx1"/>
                </a:solidFill>
                <a:latin typeface="+mn-ea"/>
                <a:ea typeface="+mn-ea"/>
              </a:rPr>
              <a:t>），</a:t>
            </a:r>
            <a:r>
              <a:rPr lang="en-US" altLang="zh-CN" sz="2000" i="1">
                <a:solidFill>
                  <a:schemeClr val="tx1"/>
                </a:solidFill>
                <a:latin typeface="+mn-ea"/>
                <a:ea typeface="+mn-ea"/>
              </a:rPr>
              <a:t>I</a:t>
            </a:r>
            <a:r>
              <a:rPr lang="en-US" altLang="zh-CN" sz="2000">
                <a:solidFill>
                  <a:schemeClr val="tx1"/>
                </a:solidFill>
                <a:latin typeface="+mn-ea"/>
                <a:ea typeface="+mn-ea"/>
              </a:rPr>
              <a:t>=0.5</a:t>
            </a:r>
            <a:r>
              <a:rPr lang="en-US" altLang="zh-CN" sz="2000" i="1">
                <a:solidFill>
                  <a:schemeClr val="tx1"/>
                </a:solidFill>
                <a:latin typeface="+mn-ea"/>
                <a:ea typeface="+mn-ea"/>
              </a:rPr>
              <a:t>A</a:t>
            </a:r>
            <a:r>
              <a:rPr lang="zh-CN" altLang="en-US" sz="2000">
                <a:solidFill>
                  <a:schemeClr val="tx1"/>
                </a:solidFill>
                <a:latin typeface="+mn-ea"/>
                <a:ea typeface="+mn-ea"/>
              </a:rPr>
              <a:t>时，</a:t>
            </a:r>
            <a:r>
              <a:rPr lang="en-US" altLang="zh-CN" sz="2000" i="1">
                <a:solidFill>
                  <a:schemeClr val="tx1"/>
                </a:solidFill>
                <a:latin typeface="+mn-ea"/>
                <a:ea typeface="+mn-ea"/>
              </a:rPr>
              <a:t>P</a:t>
            </a:r>
            <a:r>
              <a:rPr lang="en-US" altLang="zh-CN" sz="2000">
                <a:solidFill>
                  <a:schemeClr val="tx1"/>
                </a:solidFill>
                <a:latin typeface="+mn-ea"/>
                <a:ea typeface="+mn-ea"/>
              </a:rPr>
              <a:t>=13.3</a:t>
            </a:r>
            <a:r>
              <a:rPr lang="en-US" altLang="zh-CN" sz="2000" i="1">
                <a:solidFill>
                  <a:schemeClr val="tx1"/>
                </a:solidFill>
                <a:latin typeface="+mn-ea"/>
                <a:ea typeface="+mn-ea"/>
              </a:rPr>
              <a:t>kW</a:t>
            </a:r>
            <a:r>
              <a:rPr lang="zh-CN" altLang="en-US" sz="2000">
                <a:solidFill>
                  <a:schemeClr val="tx1"/>
                </a:solidFill>
                <a:latin typeface="+mn-ea"/>
                <a:ea typeface="+mn-ea"/>
              </a:rPr>
              <a:t>。</a:t>
            </a:r>
          </a:p>
          <a:p>
            <a:pPr algn="just" eaLnBrk="1" hangingPunct="1">
              <a:spcBef>
                <a:spcPct val="0"/>
              </a:spcBef>
              <a:buClrTx/>
              <a:buFontTx/>
              <a:buNone/>
            </a:pPr>
            <a:r>
              <a:rPr lang="zh-CN" altLang="en-US" sz="2000">
                <a:solidFill>
                  <a:schemeClr val="tx1"/>
                </a:solidFill>
                <a:latin typeface="+mn-ea"/>
                <a:ea typeface="+mn-ea"/>
              </a:rPr>
              <a:t>     目前超大功率</a:t>
            </a:r>
            <a:r>
              <a:rPr lang="en-US" altLang="zh-CN" sz="2000">
                <a:solidFill>
                  <a:schemeClr val="tx1"/>
                </a:solidFill>
                <a:latin typeface="+mn-ea"/>
                <a:ea typeface="+mn-ea"/>
              </a:rPr>
              <a:t>X</a:t>
            </a:r>
            <a:r>
              <a:rPr lang="zh-CN" altLang="en-US" sz="2000">
                <a:solidFill>
                  <a:schemeClr val="tx1"/>
                </a:solidFill>
                <a:latin typeface="+mn-ea"/>
                <a:ea typeface="+mn-ea"/>
              </a:rPr>
              <a:t>光管的一般特性是：电子流</a:t>
            </a:r>
            <a:r>
              <a:rPr lang="en-US" altLang="zh-CN" sz="2000">
                <a:solidFill>
                  <a:schemeClr val="tx1"/>
                </a:solidFill>
                <a:latin typeface="+mn-ea"/>
                <a:ea typeface="+mn-ea"/>
              </a:rPr>
              <a:t>1000</a:t>
            </a:r>
            <a:r>
              <a:rPr lang="en-US" altLang="zh-CN" sz="2000" i="1">
                <a:solidFill>
                  <a:schemeClr val="tx1"/>
                </a:solidFill>
                <a:latin typeface="+mn-ea"/>
                <a:ea typeface="+mn-ea"/>
              </a:rPr>
              <a:t>mA</a:t>
            </a:r>
            <a:r>
              <a:rPr lang="zh-CN" altLang="en-US" sz="2000">
                <a:solidFill>
                  <a:schemeClr val="tx1"/>
                </a:solidFill>
                <a:latin typeface="+mn-ea"/>
                <a:ea typeface="+mn-ea"/>
              </a:rPr>
              <a:t>，高压</a:t>
            </a:r>
            <a:r>
              <a:rPr lang="en-US" altLang="zh-CN" sz="2000">
                <a:solidFill>
                  <a:schemeClr val="tx1"/>
                </a:solidFill>
                <a:latin typeface="+mn-ea"/>
                <a:ea typeface="+mn-ea"/>
              </a:rPr>
              <a:t>50</a:t>
            </a:r>
            <a:r>
              <a:rPr lang="en-US" altLang="zh-CN" sz="2000" i="1">
                <a:solidFill>
                  <a:schemeClr val="tx1"/>
                </a:solidFill>
                <a:latin typeface="+mn-ea"/>
                <a:ea typeface="+mn-ea"/>
              </a:rPr>
              <a:t>kV</a:t>
            </a:r>
            <a:r>
              <a:rPr lang="zh-CN" altLang="en-US" sz="2000">
                <a:solidFill>
                  <a:schemeClr val="tx1"/>
                </a:solidFill>
                <a:latin typeface="+mn-ea"/>
                <a:ea typeface="+mn-ea"/>
              </a:rPr>
              <a:t>，电子束的功率为</a:t>
            </a:r>
            <a:r>
              <a:rPr lang="en-US" altLang="zh-CN" sz="2000">
                <a:solidFill>
                  <a:schemeClr val="tx1"/>
                </a:solidFill>
                <a:latin typeface="+mn-ea"/>
                <a:ea typeface="+mn-ea"/>
              </a:rPr>
              <a:t>50</a:t>
            </a:r>
            <a:r>
              <a:rPr lang="en-US" altLang="zh-CN" sz="2000" i="1">
                <a:solidFill>
                  <a:schemeClr val="tx1"/>
                </a:solidFill>
                <a:latin typeface="+mn-ea"/>
                <a:ea typeface="+mn-ea"/>
              </a:rPr>
              <a:t>kW</a:t>
            </a:r>
            <a:r>
              <a:rPr lang="zh-CN" altLang="en-US" sz="2000">
                <a:solidFill>
                  <a:schemeClr val="tx1"/>
                </a:solidFill>
                <a:latin typeface="+mn-ea"/>
                <a:ea typeface="+mn-ea"/>
              </a:rPr>
              <a:t>，但在靶上（转动的铜靶）只能产生</a:t>
            </a:r>
            <a:r>
              <a:rPr lang="en-US" altLang="zh-CN" sz="2000" i="1">
                <a:solidFill>
                  <a:schemeClr val="tx1"/>
                </a:solidFill>
                <a:latin typeface="+mn-ea"/>
                <a:ea typeface="+mn-ea"/>
              </a:rPr>
              <a:t>P</a:t>
            </a:r>
            <a:r>
              <a:rPr lang="en-US" altLang="zh-CN" sz="2000">
                <a:solidFill>
                  <a:schemeClr val="tx1"/>
                </a:solidFill>
                <a:latin typeface="+mn-ea"/>
                <a:ea typeface="+mn-ea"/>
              </a:rPr>
              <a:t>=10</a:t>
            </a:r>
            <a:r>
              <a:rPr lang="en-US" altLang="zh-CN" sz="2000" i="1">
                <a:solidFill>
                  <a:schemeClr val="tx1"/>
                </a:solidFill>
                <a:latin typeface="+mn-ea"/>
                <a:ea typeface="+mn-ea"/>
              </a:rPr>
              <a:t>W</a:t>
            </a:r>
            <a:r>
              <a:rPr lang="zh-CN" altLang="en-US" sz="2000">
                <a:solidFill>
                  <a:schemeClr val="tx1"/>
                </a:solidFill>
                <a:latin typeface="+mn-ea"/>
                <a:ea typeface="+mn-ea"/>
              </a:rPr>
              <a:t>的</a:t>
            </a:r>
            <a:r>
              <a:rPr lang="en-US" altLang="zh-CN" sz="2000">
                <a:solidFill>
                  <a:schemeClr val="tx1"/>
                </a:solidFill>
                <a:latin typeface="+mn-ea"/>
                <a:ea typeface="+mn-ea"/>
              </a:rPr>
              <a:t>X</a:t>
            </a:r>
            <a:r>
              <a:rPr lang="zh-CN" altLang="en-US" sz="2000">
                <a:solidFill>
                  <a:schemeClr val="tx1"/>
                </a:solidFill>
                <a:latin typeface="+mn-ea"/>
                <a:ea typeface="+mn-ea"/>
              </a:rPr>
              <a:t>射线。它比上面算出的同步辐射的功率小了四个量级，而</a:t>
            </a:r>
            <a:r>
              <a:rPr lang="en-US" altLang="zh-CN" sz="2000">
                <a:solidFill>
                  <a:schemeClr val="tx1"/>
                </a:solidFill>
                <a:latin typeface="+mn-ea"/>
                <a:ea typeface="+mn-ea"/>
              </a:rPr>
              <a:t>1</a:t>
            </a:r>
            <a:r>
              <a:rPr lang="en-US" altLang="zh-CN" sz="2000" i="1">
                <a:solidFill>
                  <a:schemeClr val="tx1"/>
                </a:solidFill>
                <a:latin typeface="+mn-ea"/>
                <a:ea typeface="+mn-ea"/>
              </a:rPr>
              <a:t>GeV</a:t>
            </a:r>
            <a:r>
              <a:rPr lang="zh-CN" altLang="en-US" sz="2000">
                <a:solidFill>
                  <a:schemeClr val="tx1"/>
                </a:solidFill>
                <a:latin typeface="+mn-ea"/>
                <a:ea typeface="+mn-ea"/>
              </a:rPr>
              <a:t>的同步加速器是比较普通的。</a:t>
            </a:r>
          </a:p>
        </p:txBody>
      </p:sp>
    </p:spTree>
    <p:extLst>
      <p:ext uri="{BB962C8B-B14F-4D97-AF65-F5344CB8AC3E}">
        <p14:creationId xmlns:p14="http://schemas.microsoft.com/office/powerpoint/2010/main" val="25940773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descr="2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082925"/>
            <a:ext cx="7872413"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2"/>
          <p:cNvSpPr>
            <a:spLocks noChangeArrowheads="1"/>
          </p:cNvSpPr>
          <p:nvPr/>
        </p:nvSpPr>
        <p:spPr bwMode="auto">
          <a:xfrm>
            <a:off x="323528" y="836712"/>
            <a:ext cx="8497887"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dirty="0" smtClean="0">
                <a:solidFill>
                  <a:schemeClr val="folHlink"/>
                </a:solidFill>
                <a:latin typeface="+mn-ea"/>
                <a:ea typeface="+mn-ea"/>
              </a:rPr>
              <a:t>②</a:t>
            </a:r>
            <a:r>
              <a:rPr lang="zh-CN" altLang="en-US" dirty="0">
                <a:solidFill>
                  <a:schemeClr val="folHlink"/>
                </a:solidFill>
                <a:latin typeface="+mn-ea"/>
                <a:ea typeface="+mn-ea"/>
              </a:rPr>
              <a:t>同步辐射的能谱宽。</a:t>
            </a:r>
            <a:r>
              <a:rPr lang="zh-CN" altLang="en-US" dirty="0">
                <a:solidFill>
                  <a:schemeClr val="tx1"/>
                </a:solidFill>
                <a:latin typeface="+mn-ea"/>
                <a:ea typeface="+mn-ea"/>
              </a:rPr>
              <a:t>实际上同步辐射的能谱随电子能量的不同而是一个连续谱，由此得到的</a:t>
            </a:r>
            <a:r>
              <a:rPr lang="en-US" altLang="zh-CN" dirty="0">
                <a:solidFill>
                  <a:schemeClr val="tx1"/>
                </a:solidFill>
                <a:latin typeface="+mn-ea"/>
                <a:ea typeface="+mn-ea"/>
              </a:rPr>
              <a:t>X</a:t>
            </a:r>
            <a:r>
              <a:rPr lang="zh-CN" altLang="en-US" dirty="0">
                <a:solidFill>
                  <a:schemeClr val="tx1"/>
                </a:solidFill>
                <a:latin typeface="+mn-ea"/>
                <a:ea typeface="+mn-ea"/>
              </a:rPr>
              <a:t>射线的波长连续可调，最短波长取决于电子的能量。与此不同，</a:t>
            </a:r>
            <a:r>
              <a:rPr lang="en-US" altLang="zh-CN" dirty="0">
                <a:solidFill>
                  <a:schemeClr val="tx1"/>
                </a:solidFill>
                <a:latin typeface="+mn-ea"/>
                <a:ea typeface="+mn-ea"/>
              </a:rPr>
              <a:t>X</a:t>
            </a:r>
            <a:r>
              <a:rPr lang="zh-CN" altLang="en-US" dirty="0">
                <a:solidFill>
                  <a:schemeClr val="tx1"/>
                </a:solidFill>
                <a:latin typeface="+mn-ea"/>
                <a:ea typeface="+mn-ea"/>
              </a:rPr>
              <a:t>射线管发出的</a:t>
            </a:r>
            <a:r>
              <a:rPr lang="en-US" altLang="zh-CN" dirty="0">
                <a:solidFill>
                  <a:schemeClr val="tx1"/>
                </a:solidFill>
                <a:latin typeface="+mn-ea"/>
                <a:ea typeface="+mn-ea"/>
              </a:rPr>
              <a:t>X</a:t>
            </a:r>
            <a:r>
              <a:rPr lang="zh-CN" altLang="en-US" dirty="0">
                <a:solidFill>
                  <a:schemeClr val="tx1"/>
                </a:solidFill>
                <a:latin typeface="+mn-ea"/>
                <a:ea typeface="+mn-ea"/>
              </a:rPr>
              <a:t>射线的强度主要集中在靶材料所对应的特征辐射附近，比较单一。例如，利用铜靶时，</a:t>
            </a:r>
            <a:r>
              <a:rPr lang="en-US" altLang="zh-CN" dirty="0">
                <a:solidFill>
                  <a:schemeClr val="tx1"/>
                </a:solidFill>
                <a:latin typeface="+mn-ea"/>
                <a:ea typeface="+mn-ea"/>
              </a:rPr>
              <a:t>X</a:t>
            </a:r>
            <a:r>
              <a:rPr lang="zh-CN" altLang="en-US" dirty="0">
                <a:solidFill>
                  <a:schemeClr val="tx1"/>
                </a:solidFill>
                <a:latin typeface="+mn-ea"/>
                <a:ea typeface="+mn-ea"/>
              </a:rPr>
              <a:t>射线强度主要集中在</a:t>
            </a:r>
            <a:r>
              <a:rPr lang="en-US" altLang="zh-CN" dirty="0">
                <a:solidFill>
                  <a:schemeClr val="tx1"/>
                </a:solidFill>
                <a:latin typeface="+mn-ea"/>
                <a:ea typeface="+mn-ea"/>
              </a:rPr>
              <a:t>1.5 Å</a:t>
            </a:r>
            <a:r>
              <a:rPr lang="zh-CN" altLang="en-US" dirty="0">
                <a:solidFill>
                  <a:schemeClr val="tx1"/>
                </a:solidFill>
                <a:latin typeface="+mn-ea"/>
                <a:ea typeface="+mn-ea"/>
              </a:rPr>
              <a:t>附近。     </a:t>
            </a:r>
          </a:p>
        </p:txBody>
      </p:sp>
    </p:spTree>
    <p:extLst>
      <p:ext uri="{BB962C8B-B14F-4D97-AF65-F5344CB8AC3E}">
        <p14:creationId xmlns:p14="http://schemas.microsoft.com/office/powerpoint/2010/main" val="22977239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3" descr="2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0968"/>
            <a:ext cx="91440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2"/>
          <p:cNvSpPr>
            <a:spLocks noChangeArrowheads="1"/>
          </p:cNvSpPr>
          <p:nvPr/>
        </p:nvSpPr>
        <p:spPr bwMode="auto">
          <a:xfrm>
            <a:off x="287337" y="908720"/>
            <a:ext cx="8569325" cy="197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dirty="0" smtClean="0">
                <a:solidFill>
                  <a:schemeClr val="folHlink"/>
                </a:solidFill>
                <a:latin typeface="+mn-ea"/>
                <a:ea typeface="+mn-ea"/>
              </a:rPr>
              <a:t>③</a:t>
            </a:r>
            <a:r>
              <a:rPr lang="zh-CN" altLang="en-US" dirty="0">
                <a:solidFill>
                  <a:schemeClr val="folHlink"/>
                </a:solidFill>
                <a:latin typeface="+mn-ea"/>
                <a:ea typeface="+mn-ea"/>
              </a:rPr>
              <a:t>同步辐射的方向性好。</a:t>
            </a:r>
            <a:r>
              <a:rPr lang="zh-CN" altLang="en-US" dirty="0">
                <a:latin typeface="+mn-ea"/>
                <a:ea typeface="+mn-ea"/>
              </a:rPr>
              <a:t>同步辐射的角分布依赖于电子的速度，当电子的速度接近光速时，同步辐射几乎全都集中在电子运动的切线方向。例如，电子能量为</a:t>
            </a:r>
            <a:r>
              <a:rPr lang="en-US" altLang="zh-CN" dirty="0">
                <a:latin typeface="+mn-ea"/>
                <a:ea typeface="+mn-ea"/>
              </a:rPr>
              <a:t>1</a:t>
            </a:r>
            <a:r>
              <a:rPr lang="en-US" altLang="zh-CN" i="1" dirty="0">
                <a:latin typeface="+mn-ea"/>
                <a:ea typeface="+mn-ea"/>
              </a:rPr>
              <a:t>GeV</a:t>
            </a:r>
            <a:r>
              <a:rPr lang="zh-CN" altLang="en-US" dirty="0">
                <a:latin typeface="+mn-ea"/>
                <a:ea typeface="+mn-ea"/>
              </a:rPr>
              <a:t>时，发散角</a:t>
            </a:r>
            <a:r>
              <a:rPr lang="en-US" altLang="zh-CN" dirty="0">
                <a:latin typeface="+mn-ea"/>
                <a:ea typeface="+mn-ea"/>
              </a:rPr>
              <a:t>θ=0.5</a:t>
            </a:r>
            <a:r>
              <a:rPr lang="zh-CN" altLang="en-US" dirty="0">
                <a:latin typeface="+mn-ea"/>
                <a:ea typeface="+mn-ea"/>
              </a:rPr>
              <a:t>毫弧度</a:t>
            </a:r>
            <a:r>
              <a:rPr lang="en-US" altLang="zh-CN" dirty="0">
                <a:latin typeface="+mn-ea"/>
                <a:ea typeface="+mn-ea"/>
              </a:rPr>
              <a:t>(</a:t>
            </a:r>
            <a:r>
              <a:rPr lang="en-US" altLang="zh-CN" dirty="0" err="1">
                <a:latin typeface="+mn-ea"/>
                <a:ea typeface="+mn-ea"/>
              </a:rPr>
              <a:t>mrad</a:t>
            </a:r>
            <a:r>
              <a:rPr lang="en-US" altLang="zh-CN" dirty="0">
                <a:latin typeface="+mn-ea"/>
                <a:ea typeface="+mn-ea"/>
              </a:rPr>
              <a:t>)</a:t>
            </a:r>
            <a:r>
              <a:rPr lang="zh-CN" altLang="en-US" dirty="0">
                <a:latin typeface="+mn-ea"/>
                <a:ea typeface="+mn-ea"/>
              </a:rPr>
              <a:t>，准直性极好，可与激光媲美。而</a:t>
            </a:r>
            <a:r>
              <a:rPr lang="en-US" altLang="zh-CN" dirty="0">
                <a:latin typeface="+mn-ea"/>
                <a:ea typeface="+mn-ea"/>
              </a:rPr>
              <a:t>X</a:t>
            </a:r>
            <a:r>
              <a:rPr lang="zh-CN" altLang="en-US" dirty="0">
                <a:latin typeface="+mn-ea"/>
                <a:ea typeface="+mn-ea"/>
              </a:rPr>
              <a:t>光管产生的</a:t>
            </a:r>
            <a:r>
              <a:rPr lang="en-US" altLang="zh-CN" dirty="0">
                <a:latin typeface="+mn-ea"/>
                <a:ea typeface="+mn-ea"/>
              </a:rPr>
              <a:t>X</a:t>
            </a:r>
            <a:r>
              <a:rPr lang="zh-CN" altLang="en-US" dirty="0">
                <a:latin typeface="+mn-ea"/>
                <a:ea typeface="+mn-ea"/>
              </a:rPr>
              <a:t>射线的角分布，则是各向同性的。     </a:t>
            </a:r>
          </a:p>
        </p:txBody>
      </p:sp>
    </p:spTree>
    <p:extLst>
      <p:ext uri="{BB962C8B-B14F-4D97-AF65-F5344CB8AC3E}">
        <p14:creationId xmlns:p14="http://schemas.microsoft.com/office/powerpoint/2010/main" val="27106820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2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60350"/>
            <a:ext cx="4167188" cy="633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a:spLocks noChangeArrowheads="1"/>
          </p:cNvSpPr>
          <p:nvPr/>
        </p:nvSpPr>
        <p:spPr bwMode="auto">
          <a:xfrm>
            <a:off x="395536" y="1124744"/>
            <a:ext cx="3887787"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dirty="0" smtClean="0">
                <a:solidFill>
                  <a:schemeClr val="folHlink"/>
                </a:solidFill>
                <a:latin typeface="+mn-ea"/>
                <a:ea typeface="+mn-ea"/>
              </a:rPr>
              <a:t>④</a:t>
            </a:r>
            <a:r>
              <a:rPr lang="zh-CN" altLang="en-US" dirty="0">
                <a:solidFill>
                  <a:schemeClr val="folHlink"/>
                </a:solidFill>
                <a:latin typeface="+mn-ea"/>
                <a:ea typeface="+mn-ea"/>
              </a:rPr>
              <a:t>同步辐射具有特定的时间结构，可对许多现象作瞬时观察。</a:t>
            </a:r>
            <a:r>
              <a:rPr lang="zh-CN" altLang="en-US" dirty="0">
                <a:latin typeface="+mn-ea"/>
                <a:ea typeface="+mn-ea"/>
              </a:rPr>
              <a:t>而且，同步辐射是完全的平面偏振波，偏振面处于电子回旋轨道平面内。这些特性，都是普通</a:t>
            </a:r>
            <a:r>
              <a:rPr lang="en-US" altLang="zh-CN" dirty="0">
                <a:latin typeface="+mn-ea"/>
                <a:ea typeface="+mn-ea"/>
              </a:rPr>
              <a:t>X</a:t>
            </a:r>
            <a:r>
              <a:rPr lang="zh-CN" altLang="en-US" dirty="0">
                <a:latin typeface="+mn-ea"/>
                <a:ea typeface="+mn-ea"/>
              </a:rPr>
              <a:t>光管所没有的。</a:t>
            </a:r>
          </a:p>
          <a:p>
            <a:pPr algn="l" eaLnBrk="1" hangingPunct="1">
              <a:spcBef>
                <a:spcPct val="50000"/>
              </a:spcBef>
            </a:pPr>
            <a:r>
              <a:rPr lang="zh-CN" altLang="en-US" dirty="0" smtClean="0">
                <a:latin typeface="+mn-ea"/>
                <a:ea typeface="+mn-ea"/>
              </a:rPr>
              <a:t>由于</a:t>
            </a:r>
            <a:r>
              <a:rPr lang="zh-CN" altLang="en-US" dirty="0">
                <a:latin typeface="+mn-ea"/>
                <a:ea typeface="+mn-ea"/>
              </a:rPr>
              <a:t>同步辐射光源具有这些特性，所以在原子分子物理、材料科学、化学、生命科学、医学和微细加工等方面有广阔的应用前景。</a:t>
            </a:r>
          </a:p>
        </p:txBody>
      </p:sp>
    </p:spTree>
    <p:extLst>
      <p:ext uri="{BB962C8B-B14F-4D97-AF65-F5344CB8AC3E}">
        <p14:creationId xmlns:p14="http://schemas.microsoft.com/office/powerpoint/2010/main" val="29088741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68760"/>
            <a:ext cx="8229600" cy="4525962"/>
          </a:xfrm>
        </p:spPr>
        <p:txBody>
          <a:bodyPr/>
          <a:lstStyle/>
          <a:p>
            <a:pPr>
              <a:spcAft>
                <a:spcPts val="600"/>
              </a:spcAft>
            </a:pPr>
            <a:r>
              <a:rPr lang="en-US" altLang="zh-CN" sz="2400" dirty="0">
                <a:latin typeface="Times New Roman" panose="02020603050405020304" pitchFamily="18" charset="0"/>
                <a:cs typeface="Times New Roman" panose="02020603050405020304" pitchFamily="18" charset="0"/>
              </a:rPr>
              <a:t>1923</a:t>
            </a:r>
            <a:r>
              <a:rPr lang="zh-CN" altLang="en-US" sz="2400" dirty="0">
                <a:latin typeface="Times New Roman" panose="02020603050405020304" pitchFamily="18" charset="0"/>
                <a:cs typeface="Times New Roman" panose="02020603050405020304" pitchFamily="18" charset="0"/>
              </a:rPr>
              <a:t>年，美国物理学家康普顿（</a:t>
            </a:r>
            <a:r>
              <a:rPr lang="en-US" altLang="zh-CN" sz="2400" dirty="0" err="1">
                <a:latin typeface="Times New Roman" panose="02020603050405020304" pitchFamily="18" charset="0"/>
                <a:cs typeface="Times New Roman" panose="02020603050405020304" pitchFamily="18" charset="0"/>
              </a:rPr>
              <a:t>A.H.Compton</a:t>
            </a:r>
            <a:r>
              <a:rPr lang="en-US" altLang="zh-CN" sz="2400" dirty="0">
                <a:latin typeface="Times New Roman" panose="02020603050405020304" pitchFamily="18" charset="0"/>
                <a:cs typeface="Times New Roman" panose="02020603050405020304" pitchFamily="18" charset="0"/>
              </a:rPr>
              <a:t> 1892~1962</a:t>
            </a:r>
            <a:r>
              <a:rPr lang="zh-CN" altLang="en-US" sz="2400" dirty="0">
                <a:latin typeface="Times New Roman" panose="02020603050405020304" pitchFamily="18" charset="0"/>
                <a:cs typeface="Times New Roman" panose="02020603050405020304" pitchFamily="18" charset="0"/>
              </a:rPr>
              <a:t>）在研究</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射线与物质散射的实验里，证明了</a:t>
            </a:r>
            <a:r>
              <a:rPr lang="en-US" altLang="zh-CN" sz="2400" dirty="0">
                <a:solidFill>
                  <a:srgbClr val="C00000"/>
                </a:solidFill>
                <a:latin typeface="Times New Roman" panose="02020603050405020304" pitchFamily="18" charset="0"/>
                <a:cs typeface="Times New Roman" panose="02020603050405020304" pitchFamily="18" charset="0"/>
              </a:rPr>
              <a:t>X</a:t>
            </a:r>
            <a:r>
              <a:rPr lang="zh-CN" altLang="en-US" sz="2400" dirty="0">
                <a:solidFill>
                  <a:srgbClr val="C00000"/>
                </a:solidFill>
                <a:latin typeface="Times New Roman" panose="02020603050405020304" pitchFamily="18" charset="0"/>
                <a:cs typeface="Times New Roman" panose="02020603050405020304" pitchFamily="18" charset="0"/>
              </a:rPr>
              <a:t>射线的粒子性</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a:spcAft>
                <a:spcPts val="600"/>
              </a:spcAft>
            </a:pPr>
            <a:r>
              <a:rPr lang="zh-CN" altLang="en-US" sz="2400" dirty="0" smtClean="0">
                <a:latin typeface="Times New Roman" panose="02020603050405020304" pitchFamily="18" charset="0"/>
                <a:cs typeface="Times New Roman" panose="02020603050405020304" pitchFamily="18" charset="0"/>
              </a:rPr>
              <a:t>光子</a:t>
            </a:r>
            <a:r>
              <a:rPr lang="zh-CN" altLang="en-US" sz="2400" dirty="0">
                <a:latin typeface="Times New Roman" panose="02020603050405020304" pitchFamily="18" charset="0"/>
                <a:cs typeface="Times New Roman" panose="02020603050405020304" pitchFamily="18" charset="0"/>
              </a:rPr>
              <a:t>的</a:t>
            </a:r>
            <a:r>
              <a:rPr lang="zh-CN" altLang="en-US" sz="2400" dirty="0" smtClean="0">
                <a:solidFill>
                  <a:srgbClr val="C00000"/>
                </a:solidFill>
                <a:latin typeface="Times New Roman" panose="02020603050405020304" pitchFamily="18" charset="0"/>
                <a:cs typeface="Times New Roman" panose="02020603050405020304" pitchFamily="18" charset="0"/>
              </a:rPr>
              <a:t>能量</a:t>
            </a:r>
            <a:r>
              <a:rPr lang="zh-CN" altLang="en-US" sz="2400" dirty="0">
                <a:latin typeface="Times New Roman" panose="02020603050405020304" pitchFamily="18" charset="0"/>
                <a:cs typeface="Times New Roman" panose="02020603050405020304" pitchFamily="18" charset="0"/>
              </a:rPr>
              <a:t>和</a:t>
            </a:r>
            <a:r>
              <a:rPr lang="zh-CN" altLang="en-US" sz="2400" dirty="0" smtClean="0">
                <a:solidFill>
                  <a:srgbClr val="C00000"/>
                </a:solidFill>
                <a:latin typeface="Times New Roman" panose="02020603050405020304" pitchFamily="18" charset="0"/>
                <a:cs typeface="Times New Roman" panose="02020603050405020304" pitchFamily="18" charset="0"/>
              </a:rPr>
              <a:t>动量</a:t>
            </a:r>
            <a:r>
              <a:rPr lang="zh-CN" altLang="en-US" sz="2400" dirty="0" smtClean="0">
                <a:latin typeface="Times New Roman" panose="02020603050405020304" pitchFamily="18" charset="0"/>
                <a:cs typeface="Times New Roman" panose="02020603050405020304" pitchFamily="18" charset="0"/>
              </a:rPr>
              <a:t>同时起作用，继</a:t>
            </a:r>
            <a:r>
              <a:rPr lang="zh-CN" altLang="en-US" sz="2400" dirty="0">
                <a:latin typeface="Times New Roman" panose="02020603050405020304" pitchFamily="18" charset="0"/>
                <a:cs typeface="Times New Roman" panose="02020603050405020304" pitchFamily="18" charset="0"/>
              </a:rPr>
              <a:t>爱因斯坦用光量子说解释光电效应（只涉及光子的能量）之后，对光的量子说作了进一步的肯定</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a:spcAft>
                <a:spcPts val="600"/>
              </a:spcAft>
            </a:pPr>
            <a:r>
              <a:rPr lang="zh-CN" altLang="en-US" sz="2400" dirty="0" smtClean="0">
                <a:latin typeface="Times New Roman" panose="02020603050405020304" pitchFamily="18" charset="0"/>
                <a:cs typeface="Times New Roman" panose="02020603050405020304" pitchFamily="18" charset="0"/>
              </a:rPr>
              <a:t>第一次</a:t>
            </a:r>
            <a:r>
              <a:rPr lang="zh-CN" altLang="en-US" sz="2400" dirty="0">
                <a:latin typeface="Times New Roman" panose="02020603050405020304" pitchFamily="18" charset="0"/>
                <a:cs typeface="Times New Roman" panose="02020603050405020304" pitchFamily="18" charset="0"/>
              </a:rPr>
              <a:t>从实验上证明了爱因斯坦在</a:t>
            </a:r>
            <a:r>
              <a:rPr lang="en-US" altLang="zh-CN" sz="2400" dirty="0">
                <a:latin typeface="Times New Roman" panose="02020603050405020304" pitchFamily="18" charset="0"/>
                <a:cs typeface="Times New Roman" panose="02020603050405020304" pitchFamily="18" charset="0"/>
              </a:rPr>
              <a:t>1917</a:t>
            </a:r>
            <a:r>
              <a:rPr lang="zh-CN" altLang="en-US" sz="2400" dirty="0">
                <a:latin typeface="Times New Roman" panose="02020603050405020304" pitchFamily="18" charset="0"/>
                <a:cs typeface="Times New Roman" panose="02020603050405020304" pitchFamily="18" charset="0"/>
              </a:rPr>
              <a:t>年提出的、</a:t>
            </a:r>
            <a:r>
              <a:rPr lang="zh-CN" altLang="en-US" sz="2400" dirty="0">
                <a:solidFill>
                  <a:srgbClr val="C00000"/>
                </a:solidFill>
                <a:latin typeface="Times New Roman" panose="02020603050405020304" pitchFamily="18" charset="0"/>
                <a:cs typeface="Times New Roman" panose="02020603050405020304" pitchFamily="18" charset="0"/>
              </a:rPr>
              <a:t>关于光子具有动量</a:t>
            </a:r>
            <a:r>
              <a:rPr lang="zh-CN" altLang="en-US" sz="2400" dirty="0">
                <a:latin typeface="Times New Roman" panose="02020603050405020304" pitchFamily="18" charset="0"/>
                <a:cs typeface="Times New Roman" panose="02020603050405020304" pitchFamily="18" charset="0"/>
              </a:rPr>
              <a:t>的假设</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a:spcAft>
                <a:spcPts val="600"/>
              </a:spcAft>
            </a:pPr>
            <a:r>
              <a:rPr lang="zh-CN" altLang="en-US" sz="2400" dirty="0" smtClean="0">
                <a:latin typeface="Times New Roman" panose="02020603050405020304" pitchFamily="18" charset="0"/>
                <a:cs typeface="Times New Roman" panose="02020603050405020304" pitchFamily="18" charset="0"/>
              </a:rPr>
              <a:t>康普顿散射</a:t>
            </a:r>
            <a:r>
              <a:rPr lang="zh-CN" altLang="en-US" sz="2400" dirty="0">
                <a:latin typeface="Times New Roman" panose="02020603050405020304" pitchFamily="18" charset="0"/>
                <a:cs typeface="Times New Roman" panose="02020603050405020304" pitchFamily="18" charset="0"/>
              </a:rPr>
              <a:t>的实验得到光量子说的圆满解释之后</a:t>
            </a:r>
            <a:r>
              <a:rPr lang="zh-CN" altLang="en-US"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彻底打消</a:t>
            </a:r>
            <a:r>
              <a:rPr lang="zh-CN" altLang="en-US" sz="2400" dirty="0" smtClean="0">
                <a:latin typeface="Times New Roman" panose="02020603050405020304" pitchFamily="18" charset="0"/>
                <a:cs typeface="Times New Roman" panose="02020603050405020304" pitchFamily="18" charset="0"/>
              </a:rPr>
              <a:t>了人们对光量子</a:t>
            </a:r>
            <a:r>
              <a:rPr lang="zh-CN" altLang="en-US" sz="2400" dirty="0">
                <a:latin typeface="Times New Roman" panose="02020603050405020304" pitchFamily="18" charset="0"/>
                <a:cs typeface="Times New Roman" panose="02020603050405020304" pitchFamily="18" charset="0"/>
              </a:rPr>
              <a:t>说</a:t>
            </a:r>
            <a:r>
              <a:rPr lang="zh-CN" altLang="en-US" sz="2400" dirty="0" smtClean="0">
                <a:latin typeface="Times New Roman" panose="02020603050405020304" pitchFamily="18" charset="0"/>
                <a:cs typeface="Times New Roman" panose="02020603050405020304" pitchFamily="18" charset="0"/>
              </a:rPr>
              <a:t>的质疑。</a:t>
            </a:r>
            <a:endParaRPr lang="zh-CN" altLang="en-US" sz="2400" dirty="0">
              <a:latin typeface="Times New Roman" panose="02020603050405020304" pitchFamily="18" charset="0"/>
              <a:cs typeface="Times New Roman" panose="02020603050405020304" pitchFamily="18" charset="0"/>
            </a:endParaRPr>
          </a:p>
          <a:p>
            <a:pPr>
              <a:spcAft>
                <a:spcPts val="600"/>
              </a:spcAft>
            </a:pP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lstStyle/>
          <a:p>
            <a:r>
              <a:rPr lang="zh-CN" altLang="en-US" sz="2800" dirty="0" smtClean="0"/>
              <a:t>康普顿散射 </a:t>
            </a:r>
            <a:r>
              <a:rPr lang="en-US" altLang="zh-CN" sz="2800" dirty="0" smtClean="0"/>
              <a:t>(Compton Scattering)</a:t>
            </a:r>
            <a:endParaRPr lang="zh-CN" altLang="en-US" dirty="0"/>
          </a:p>
        </p:txBody>
      </p:sp>
    </p:spTree>
    <p:extLst>
      <p:ext uri="{BB962C8B-B14F-4D97-AF65-F5344CB8AC3E}">
        <p14:creationId xmlns:p14="http://schemas.microsoft.com/office/powerpoint/2010/main" val="319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3" descr="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40" y="1124744"/>
            <a:ext cx="914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2800" dirty="0" smtClean="0"/>
              <a:t>经典考虑</a:t>
            </a:r>
            <a:r>
              <a:rPr lang="en-US" altLang="zh-CN" sz="2800" dirty="0" smtClean="0"/>
              <a:t>——X</a:t>
            </a:r>
            <a:r>
              <a:rPr lang="zh-CN" altLang="en-US" sz="2800" dirty="0" smtClean="0"/>
              <a:t>射线的波长 </a:t>
            </a:r>
            <a:endParaRPr lang="zh-CN" altLang="en-US" sz="2800" dirty="0"/>
          </a:p>
        </p:txBody>
      </p:sp>
    </p:spTree>
    <p:extLst>
      <p:ext uri="{BB962C8B-B14F-4D97-AF65-F5344CB8AC3E}">
        <p14:creationId xmlns:p14="http://schemas.microsoft.com/office/powerpoint/2010/main" val="21191565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4" descr="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0"/>
            <a:ext cx="46624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标题 3"/>
              <p:cNvSpPr>
                <a:spLocks noGrp="1"/>
              </p:cNvSpPr>
              <p:nvPr>
                <p:ph type="title"/>
              </p:nvPr>
            </p:nvSpPr>
            <p:spPr>
              <a:xfrm>
                <a:off x="457200" y="274638"/>
                <a:ext cx="4114800" cy="994122"/>
              </a:xfrm>
            </p:spPr>
            <p:txBody>
              <a:bodyPr>
                <a:normAutofit/>
              </a:bodyPr>
              <a:lstStyle/>
              <a:p>
                <a14:m>
                  <m:oMath xmlns:m="http://schemas.openxmlformats.org/officeDocument/2006/math">
                    <m:r>
                      <m:rPr>
                        <m:sty m:val="p"/>
                      </m:rPr>
                      <a:rPr lang="en-US" altLang="zh-CN" sz="2800" b="0" i="0" smtClean="0">
                        <a:latin typeface="Cambria Math" panose="02040503050406030204" pitchFamily="18" charset="0"/>
                      </a:rPr>
                      <m:t>Δ</m:t>
                    </m:r>
                    <m:r>
                      <a:rPr lang="en-US" altLang="zh-CN" sz="2800" b="0" i="1" smtClean="0">
                        <a:latin typeface="Cambria Math" panose="02040503050406030204" pitchFamily="18" charset="0"/>
                      </a:rPr>
                      <m:t>𝜆</m:t>
                    </m:r>
                    <m:r>
                      <a:rPr lang="en-US" altLang="zh-CN" sz="2800" b="0" i="1" smtClean="0">
                        <a:latin typeface="Cambria Math" panose="02040503050406030204" pitchFamily="18" charset="0"/>
                      </a:rPr>
                      <m:t>=0</m:t>
                    </m:r>
                  </m:oMath>
                </a14:m>
                <a:r>
                  <a:rPr lang="en-US" altLang="zh-CN" sz="2800" b="0" dirty="0" smtClean="0"/>
                  <a:t>?</a:t>
                </a:r>
                <a:endParaRPr lang="zh-CN" altLang="en-US" sz="2800" b="0" dirty="0"/>
              </a:p>
            </p:txBody>
          </p:sp>
        </mc:Choice>
        <mc:Fallback xmlns="">
          <p:sp>
            <p:nvSpPr>
              <p:cNvPr id="4" name="标题 3"/>
              <p:cNvSpPr>
                <a:spLocks noGrp="1" noRot="1" noChangeAspect="1" noMove="1" noResize="1" noEditPoints="1" noAdjustHandles="1" noChangeArrowheads="1" noChangeShapeType="1" noTextEdit="1"/>
              </p:cNvSpPr>
              <p:nvPr>
                <p:ph type="title"/>
              </p:nvPr>
            </p:nvSpPr>
            <p:spPr>
              <a:xfrm>
                <a:off x="457200" y="274638"/>
                <a:ext cx="4114800" cy="994122"/>
              </a:xfrm>
              <a:blipFill rotWithShape="0">
                <a:blip r:embed="rId3"/>
                <a:stretch>
                  <a:fillRect/>
                </a:stretch>
              </a:blipFill>
            </p:spPr>
            <p:txBody>
              <a:bodyPr/>
              <a:lstStyle/>
              <a:p>
                <a:r>
                  <a:rPr lang="zh-CN" altLang="en-US">
                    <a:noFill/>
                  </a:rPr>
                  <a:t> </a:t>
                </a:r>
              </a:p>
            </p:txBody>
          </p:sp>
        </mc:Fallback>
      </mc:AlternateContent>
      <p:sp>
        <p:nvSpPr>
          <p:cNvPr id="5" name="内容占位符 4"/>
          <p:cNvSpPr>
            <a:spLocks noGrp="1"/>
          </p:cNvSpPr>
          <p:nvPr>
            <p:ph idx="1"/>
          </p:nvPr>
        </p:nvSpPr>
        <p:spPr>
          <a:xfrm>
            <a:off x="457200" y="1266267"/>
            <a:ext cx="4258816" cy="4525962"/>
          </a:xfrm>
        </p:spPr>
        <p:txBody>
          <a:bodyPr/>
          <a:lstStyle/>
          <a:p>
            <a:pPr>
              <a:spcAft>
                <a:spcPts val="600"/>
              </a:spcAft>
            </a:pPr>
            <a:r>
              <a:rPr lang="zh-CN" altLang="en-US" sz="2400" dirty="0" smtClean="0">
                <a:latin typeface="+mn-ea"/>
              </a:rPr>
              <a:t>经典</a:t>
            </a:r>
            <a:r>
              <a:rPr lang="zh-CN" altLang="en-US" sz="2400" dirty="0">
                <a:latin typeface="+mn-ea"/>
              </a:rPr>
              <a:t>电磁理论，当电磁辐射通过物质时，被</a:t>
            </a:r>
            <a:r>
              <a:rPr lang="zh-CN" altLang="en-US" sz="2400" dirty="0">
                <a:solidFill>
                  <a:srgbClr val="C00000"/>
                </a:solidFill>
                <a:latin typeface="+mn-ea"/>
              </a:rPr>
              <a:t>散射</a:t>
            </a:r>
            <a:r>
              <a:rPr lang="zh-CN" altLang="en-US" sz="2400" dirty="0">
                <a:latin typeface="+mn-ea"/>
              </a:rPr>
              <a:t>的辐射应与</a:t>
            </a:r>
            <a:r>
              <a:rPr lang="zh-CN" altLang="en-US" sz="2400" dirty="0">
                <a:solidFill>
                  <a:srgbClr val="C00000"/>
                </a:solidFill>
                <a:latin typeface="+mn-ea"/>
              </a:rPr>
              <a:t>入射</a:t>
            </a:r>
            <a:r>
              <a:rPr lang="zh-CN" altLang="en-US" sz="2400" dirty="0">
                <a:latin typeface="+mn-ea"/>
              </a:rPr>
              <a:t>辐射具有</a:t>
            </a:r>
            <a:r>
              <a:rPr lang="zh-CN" altLang="en-US" sz="2400" dirty="0" smtClean="0">
                <a:solidFill>
                  <a:srgbClr val="C00000"/>
                </a:solidFill>
                <a:latin typeface="+mn-ea"/>
              </a:rPr>
              <a:t>相同波长</a:t>
            </a:r>
            <a:r>
              <a:rPr lang="zh-CN" altLang="en-US" sz="2400" dirty="0" smtClean="0">
                <a:latin typeface="+mn-ea"/>
              </a:rPr>
              <a:t>。</a:t>
            </a:r>
            <a:endParaRPr lang="en-US" altLang="zh-CN" sz="2400" dirty="0" smtClean="0">
              <a:latin typeface="+mn-ea"/>
            </a:endParaRPr>
          </a:p>
          <a:p>
            <a:pPr>
              <a:spcAft>
                <a:spcPts val="600"/>
              </a:spcAft>
            </a:pPr>
            <a:r>
              <a:rPr lang="zh-CN" altLang="en-US" sz="2400" dirty="0" smtClean="0">
                <a:latin typeface="+mn-ea"/>
              </a:rPr>
              <a:t>入射</a:t>
            </a:r>
            <a:r>
              <a:rPr lang="zh-CN" altLang="en-US" sz="2400" dirty="0">
                <a:latin typeface="+mn-ea"/>
              </a:rPr>
              <a:t>的</a:t>
            </a:r>
            <a:r>
              <a:rPr lang="zh-CN" altLang="en-US" sz="2400" dirty="0" smtClean="0">
                <a:latin typeface="+mn-ea"/>
              </a:rPr>
              <a:t>电磁辐射使原子</a:t>
            </a:r>
            <a:r>
              <a:rPr lang="zh-CN" altLang="en-US" sz="2400" dirty="0">
                <a:latin typeface="+mn-ea"/>
              </a:rPr>
              <a:t>的电子受到一个周期变化的作用力，迫使电子以入射波的频率振荡。振荡着的电子必然要在四面八方发射出电磁波，其频率与振荡频率</a:t>
            </a:r>
            <a:r>
              <a:rPr lang="zh-CN" altLang="en-US" sz="2400" dirty="0" smtClean="0">
                <a:latin typeface="+mn-ea"/>
              </a:rPr>
              <a:t>相同</a:t>
            </a:r>
            <a:endParaRPr lang="en-US" altLang="zh-CN" sz="2400" dirty="0" smtClean="0">
              <a:latin typeface="+mn-ea"/>
            </a:endParaRPr>
          </a:p>
          <a:p>
            <a:pPr>
              <a:spcAft>
                <a:spcPts val="600"/>
              </a:spcAft>
            </a:pPr>
            <a:r>
              <a:rPr lang="zh-CN" altLang="en-US" sz="2400" dirty="0" smtClean="0">
                <a:latin typeface="+mn-ea"/>
              </a:rPr>
              <a:t>例如</a:t>
            </a:r>
            <a:r>
              <a:rPr lang="zh-CN" altLang="en-US" sz="2400" dirty="0">
                <a:latin typeface="+mn-ea"/>
              </a:rPr>
              <a:t>，蓝色的衣服在镜子里决不会看到是红色的。 </a:t>
            </a:r>
          </a:p>
          <a:p>
            <a:pPr>
              <a:spcAft>
                <a:spcPts val="600"/>
              </a:spcAft>
            </a:pPr>
            <a:endParaRPr lang="zh-CN" altLang="en-US" sz="2400" dirty="0"/>
          </a:p>
        </p:txBody>
      </p:sp>
    </p:spTree>
    <p:extLst>
      <p:ext uri="{BB962C8B-B14F-4D97-AF65-F5344CB8AC3E}">
        <p14:creationId xmlns:p14="http://schemas.microsoft.com/office/powerpoint/2010/main" val="36117066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14:m>
                  <m:oMath xmlns:m="http://schemas.openxmlformats.org/officeDocument/2006/math">
                    <m:r>
                      <m:rPr>
                        <m:sty m:val="p"/>
                      </m:rPr>
                      <a:rPr lang="en-US" altLang="zh-CN" b="0" smtClean="0">
                        <a:latin typeface="Cambria Math" panose="02040503050406030204" pitchFamily="18" charset="0"/>
                      </a:rPr>
                      <m:t>Δ</m:t>
                    </m:r>
                    <m:r>
                      <a:rPr lang="en-US" altLang="zh-CN" b="0" i="1">
                        <a:latin typeface="Cambria Math" panose="02040503050406030204" pitchFamily="18" charset="0"/>
                      </a:rPr>
                      <m:t>𝜆</m:t>
                    </m:r>
                    <m:r>
                      <a:rPr lang="en-US" altLang="zh-CN" b="0" i="1" smtClean="0">
                        <a:latin typeface="Cambria Math" panose="02040503050406030204" pitchFamily="18" charset="0"/>
                      </a:rPr>
                      <m:t>&gt;</m:t>
                    </m:r>
                    <m:r>
                      <a:rPr lang="en-US" altLang="zh-CN" b="0" i="1">
                        <a:latin typeface="Cambria Math" panose="02040503050406030204" pitchFamily="18" charset="0"/>
                      </a:rPr>
                      <m:t>0</m:t>
                    </m:r>
                  </m:oMath>
                </a14:m>
                <a:r>
                  <a:rPr lang="zh-CN" altLang="en-US" dirty="0" smtClean="0"/>
                  <a:t> 经典解释 </a:t>
                </a:r>
                <a14:m>
                  <m:oMath xmlns:m="http://schemas.openxmlformats.org/officeDocument/2006/math">
                    <m:r>
                      <a:rPr lang="en-US" altLang="zh-CN" b="1" i="1" smtClean="0">
                        <a:latin typeface="Cambria Math" panose="02040503050406030204" pitchFamily="18" charset="0"/>
                      </a:rPr>
                      <m:t>→</m:t>
                    </m:r>
                  </m:oMath>
                </a14:m>
                <a:r>
                  <a:rPr lang="zh-CN" altLang="en-US" dirty="0" smtClean="0"/>
                  <a:t> 量子解释</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1268760"/>
                <a:ext cx="8229600" cy="4525962"/>
              </a:xfrm>
            </p:spPr>
            <p:txBody>
              <a:bodyPr/>
              <a:lstStyle/>
              <a:p>
                <a:pPr>
                  <a:spcAft>
                    <a:spcPts val="1200"/>
                  </a:spcAft>
                </a:pPr>
                <a:r>
                  <a:rPr lang="zh-CN" altLang="en-US" sz="2400" dirty="0" smtClean="0"/>
                  <a:t>实验发现，被</a:t>
                </a:r>
                <a:r>
                  <a:rPr lang="zh-CN" altLang="en-US" sz="2400" dirty="0"/>
                  <a:t>散射的</a:t>
                </a:r>
                <a:r>
                  <a:rPr lang="en-US" altLang="zh-CN" sz="2400" dirty="0"/>
                  <a:t>X</a:t>
                </a:r>
                <a:r>
                  <a:rPr lang="zh-CN" altLang="en-US" sz="2400" dirty="0"/>
                  <a:t>射线</a:t>
                </a:r>
                <a:r>
                  <a:rPr lang="zh-CN" altLang="en-US" sz="2400" dirty="0" smtClean="0"/>
                  <a:t>中除了</a:t>
                </a:r>
                <a:r>
                  <a:rPr lang="zh-CN" altLang="en-US" sz="2400" dirty="0"/>
                  <a:t>与入射</a:t>
                </a:r>
                <a:r>
                  <a:rPr lang="en-US" altLang="zh-CN" sz="2400" dirty="0"/>
                  <a:t>X</a:t>
                </a:r>
                <a:r>
                  <a:rPr lang="zh-CN" altLang="en-US" sz="2400" dirty="0"/>
                  <a:t>射线具有相同波长的成分外，还有</a:t>
                </a:r>
                <a:r>
                  <a:rPr lang="zh-CN" altLang="en-US" sz="2400" dirty="0">
                    <a:solidFill>
                      <a:srgbClr val="C00000"/>
                    </a:solidFill>
                  </a:rPr>
                  <a:t>波长增长的部分</a:t>
                </a:r>
                <a:r>
                  <a:rPr lang="zh-CN" altLang="en-US" sz="2400" dirty="0"/>
                  <a:t>出现。增长的数量随</a:t>
                </a:r>
                <a:r>
                  <a:rPr lang="zh-CN" altLang="en-US" sz="2400" dirty="0">
                    <a:solidFill>
                      <a:srgbClr val="0070C0"/>
                    </a:solidFill>
                  </a:rPr>
                  <a:t>散射角</a:t>
                </a:r>
                <a:r>
                  <a:rPr lang="en-US" altLang="zh-CN" sz="2400" dirty="0">
                    <a:solidFill>
                      <a:srgbClr val="0070C0"/>
                    </a:solidFill>
                  </a:rPr>
                  <a:t>θ</a:t>
                </a:r>
                <a:r>
                  <a:rPr lang="zh-CN" altLang="en-US" sz="2400" dirty="0"/>
                  <a:t>的不同而有所不同</a:t>
                </a:r>
                <a:r>
                  <a:rPr lang="zh-CN" altLang="en-US" sz="2400" dirty="0" smtClean="0"/>
                  <a:t>。被</a:t>
                </a:r>
                <a:r>
                  <a:rPr lang="zh-CN" altLang="en-US" sz="2400" dirty="0"/>
                  <a:t>称为</a:t>
                </a:r>
                <a:r>
                  <a:rPr lang="zh-CN" altLang="en-US" sz="2400" dirty="0">
                    <a:solidFill>
                      <a:srgbClr val="C00000"/>
                    </a:solidFill>
                  </a:rPr>
                  <a:t>康普顿效应</a:t>
                </a:r>
                <a:r>
                  <a:rPr lang="zh-CN" altLang="en-US" sz="2400" dirty="0" smtClean="0"/>
                  <a:t>。</a:t>
                </a:r>
                <a:endParaRPr lang="zh-CN" altLang="en-US" sz="2400" dirty="0"/>
              </a:p>
              <a:p>
                <a:pPr>
                  <a:spcAft>
                    <a:spcPts val="1200"/>
                  </a:spcAft>
                </a:pPr>
                <a:r>
                  <a:rPr lang="zh-CN" altLang="en-US" sz="2400" dirty="0" smtClean="0">
                    <a:solidFill>
                      <a:srgbClr val="0070C0"/>
                    </a:solidFill>
                  </a:rPr>
                  <a:t>量子解释：</a:t>
                </a:r>
                <a:r>
                  <a:rPr lang="zh-CN" altLang="en-US" sz="2400" dirty="0" smtClean="0"/>
                  <a:t>康普顿</a:t>
                </a:r>
                <a:r>
                  <a:rPr lang="zh-CN" altLang="en-US" sz="2400" dirty="0"/>
                  <a:t>把观察到的现象理解为光子与自由电子碰撞的结果</a:t>
                </a:r>
                <a:r>
                  <a:rPr lang="zh-CN" altLang="en-US" sz="2400" dirty="0" smtClean="0"/>
                  <a:t>。</a:t>
                </a:r>
                <a:endParaRPr lang="en-US" altLang="zh-CN" sz="2400" dirty="0" smtClean="0"/>
              </a:p>
              <a:p>
                <a:pPr>
                  <a:spcAft>
                    <a:spcPts val="1200"/>
                  </a:spcAft>
                </a:pPr>
                <a:r>
                  <a:rPr lang="zh-CN" altLang="en-US" sz="2400" dirty="0" smtClean="0"/>
                  <a:t>他</a:t>
                </a:r>
                <a:r>
                  <a:rPr lang="zh-CN" altLang="en-US" sz="2400" dirty="0"/>
                  <a:t>首先假定：</a:t>
                </a:r>
                <a:r>
                  <a:rPr lang="en-US" altLang="zh-CN" sz="2400" dirty="0"/>
                  <a:t>X</a:t>
                </a:r>
                <a:r>
                  <a:rPr lang="zh-CN" altLang="en-US" sz="2400" dirty="0"/>
                  <a:t>射线由光子组成，</a:t>
                </a:r>
                <a:r>
                  <a:rPr lang="en-US" altLang="zh-CN" sz="2400" dirty="0"/>
                  <a:t>X</a:t>
                </a:r>
                <a:r>
                  <a:rPr lang="zh-CN" altLang="en-US" sz="2400" dirty="0"/>
                  <a:t>射线的波长</a:t>
                </a:r>
                <a:r>
                  <a:rPr lang="en-US" altLang="zh-CN" sz="2400" dirty="0"/>
                  <a:t>λ</a:t>
                </a:r>
                <a:r>
                  <a:rPr lang="zh-CN" altLang="en-US" sz="2400" dirty="0"/>
                  <a:t>（或频率</a:t>
                </a:r>
                <a:r>
                  <a:rPr lang="en-US" altLang="zh-CN" sz="2400" dirty="0"/>
                  <a:t>ν</a:t>
                </a:r>
                <a:r>
                  <a:rPr lang="zh-CN" altLang="en-US" sz="2400" dirty="0"/>
                  <a:t>）与光子的能量</a:t>
                </a:r>
                <a:r>
                  <a:rPr lang="zh-CN" altLang="en-US" sz="2400" dirty="0" smtClean="0"/>
                  <a:t>满足</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𝐸</m:t>
                        </m:r>
                      </m:e>
                      <m:sub>
                        <m:r>
                          <a:rPr lang="en-US" altLang="zh-CN" sz="2400" i="1" dirty="0" smtClean="0">
                            <a:latin typeface="Cambria Math" panose="02040503050406030204" pitchFamily="18" charset="0"/>
                          </a:rPr>
                          <m:t>𝜆</m:t>
                        </m:r>
                      </m:sub>
                    </m:sSub>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h</m:t>
                    </m:r>
                    <m:r>
                      <a:rPr lang="en-US" altLang="zh-CN" sz="2400" i="1" dirty="0" err="1" smtClean="0">
                        <a:latin typeface="Cambria Math" panose="02040503050406030204" pitchFamily="18" charset="0"/>
                      </a:rPr>
                      <m:t>𝜈</m:t>
                    </m:r>
                  </m:oMath>
                </a14:m>
                <a:r>
                  <a:rPr lang="zh-CN" altLang="en-US" sz="2400" dirty="0" smtClean="0"/>
                  <a:t> </a:t>
                </a:r>
                <a:r>
                  <a:rPr lang="en-US" altLang="zh-CN" sz="2400" dirty="0" smtClean="0"/>
                  <a:t>(Einstein 1905)</a:t>
                </a:r>
                <a:r>
                  <a:rPr lang="zh-CN" altLang="en-US" sz="2400" dirty="0" smtClean="0"/>
                  <a:t>，而光子</a:t>
                </a:r>
                <a:r>
                  <a:rPr lang="zh-CN" altLang="en-US" sz="2400" dirty="0"/>
                  <a:t>的动量</a:t>
                </a:r>
                <a:r>
                  <a:rPr lang="zh-CN" altLang="en-US" sz="2400" dirty="0" smtClean="0"/>
                  <a:t>满足</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𝑝</m:t>
                        </m:r>
                      </m:e>
                      <m:sub>
                        <m:r>
                          <a:rPr lang="en-US" altLang="zh-CN" sz="2400" i="1" dirty="0" smtClean="0">
                            <a:latin typeface="Cambria Math" panose="02040503050406030204" pitchFamily="18" charset="0"/>
                          </a:rPr>
                          <m:t>𝜆</m:t>
                        </m:r>
                      </m:sub>
                    </m:sSub>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h</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𝜆</m:t>
                    </m:r>
                  </m:oMath>
                </a14:m>
                <a:r>
                  <a:rPr lang="zh-CN" altLang="en-US" sz="2400" dirty="0" smtClean="0"/>
                  <a:t> </a:t>
                </a:r>
                <a:r>
                  <a:rPr lang="en-US" altLang="zh-CN" sz="2400" dirty="0" smtClean="0"/>
                  <a:t>(Einstein 1917)</a:t>
                </a:r>
                <a:r>
                  <a:rPr lang="zh-CN" altLang="en-US" sz="2400" dirty="0" smtClean="0"/>
                  <a:t>。</a:t>
                </a:r>
                <a:endParaRPr lang="zh-CN" altLang="en-US" sz="2400" dirty="0"/>
              </a:p>
              <a:p>
                <a:pPr>
                  <a:spcAft>
                    <a:spcPts val="1200"/>
                  </a:spcAft>
                </a:pPr>
                <a:endParaRPr lang="zh-CN" altLang="en-US" sz="2400"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1268760"/>
                <a:ext cx="8229600" cy="4525962"/>
              </a:xfrm>
              <a:blipFill rotWithShape="0">
                <a:blip r:embed="rId3"/>
                <a:stretch>
                  <a:fillRect t="-2019" r="-4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14928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451760" y="1268760"/>
                <a:ext cx="8458715" cy="5082807"/>
              </a:xfrm>
            </p:spPr>
            <p:txBody>
              <a:bodyPr/>
              <a:lstStyle/>
              <a:p>
                <a:r>
                  <a:rPr lang="zh-CN" altLang="en-US" sz="2400" dirty="0" smtClean="0">
                    <a:latin typeface="Times New Roman" panose="02020603050405020304" pitchFamily="18" charset="0"/>
                    <a:cs typeface="Times New Roman" panose="02020603050405020304" pitchFamily="18" charset="0"/>
                  </a:rPr>
                  <a:t>当波长为</a:t>
                </a:r>
                <a:r>
                  <a:rPr lang="en-US" altLang="zh-CN" sz="2400" dirty="0">
                    <a:latin typeface="Times New Roman" panose="02020603050405020304" pitchFamily="18" charset="0"/>
                    <a:cs typeface="Times New Roman" panose="02020603050405020304" pitchFamily="18" charset="0"/>
                  </a:rPr>
                  <a:t>λ</a:t>
                </a:r>
                <a:r>
                  <a:rPr lang="zh-CN" altLang="en-US" sz="2400" dirty="0">
                    <a:latin typeface="Times New Roman" panose="02020603050405020304" pitchFamily="18" charset="0"/>
                    <a:cs typeface="Times New Roman" panose="02020603050405020304" pitchFamily="18" charset="0"/>
                  </a:rPr>
                  <a:t>的光子与原子中质量为</a:t>
                </a:r>
                <a14:m>
                  <m:oMath xmlns:m="http://schemas.openxmlformats.org/officeDocument/2006/math">
                    <m:sSub>
                      <m:sSubPr>
                        <m:ctrlPr>
                          <a:rPr lang="en-US" altLang="zh-CN" sz="2400" i="1" dirty="0" smtClean="0">
                            <a:latin typeface="Cambria Math" panose="02040503050406030204" pitchFamily="18" charset="0"/>
                            <a:cs typeface="Times New Roman" panose="02020603050405020304" pitchFamily="18" charset="0"/>
                          </a:rPr>
                        </m:ctrlPr>
                      </m:sSubPr>
                      <m:e>
                        <m:r>
                          <a:rPr lang="en-US" altLang="zh-CN" sz="2400" i="1" dirty="0" smtClean="0">
                            <a:latin typeface="Cambria Math" panose="02040503050406030204" pitchFamily="18" charset="0"/>
                            <a:cs typeface="Times New Roman" panose="02020603050405020304" pitchFamily="18" charset="0"/>
                          </a:rPr>
                          <m:t>𝑚</m:t>
                        </m:r>
                      </m:e>
                      <m:sub>
                        <m:r>
                          <a:rPr lang="en-US" altLang="zh-CN" sz="2400" i="1" dirty="0" smtClean="0">
                            <a:latin typeface="Cambria Math" panose="02040503050406030204" pitchFamily="18" charset="0"/>
                            <a:cs typeface="Times New Roman" panose="02020603050405020304" pitchFamily="18" charset="0"/>
                          </a:rPr>
                          <m:t>0</m:t>
                        </m:r>
                      </m:sub>
                    </m:sSub>
                  </m:oMath>
                </a14:m>
                <a:r>
                  <a:rPr lang="zh-CN" altLang="en-US" sz="2400" dirty="0">
                    <a:latin typeface="Times New Roman" panose="02020603050405020304" pitchFamily="18" charset="0"/>
                    <a:cs typeface="Times New Roman" panose="02020603050405020304" pitchFamily="18" charset="0"/>
                  </a:rPr>
                  <a:t>的、自由而静止的电子碰撞，碰撞后，在与入射方向成</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𝜃</m:t>
                    </m:r>
                  </m:oMath>
                </a14:m>
                <a:r>
                  <a:rPr lang="zh-CN" altLang="en-US" sz="2400" dirty="0">
                    <a:latin typeface="Times New Roman" panose="02020603050405020304" pitchFamily="18" charset="0"/>
                    <a:cs typeface="Times New Roman" panose="02020603050405020304" pitchFamily="18" charset="0"/>
                  </a:rPr>
                  <a:t>角的方向测到波长为的</a:t>
                </a:r>
                <a:r>
                  <a:rPr lang="en-US" altLang="zh-CN" sz="2400" dirty="0">
                    <a:latin typeface="Times New Roman" panose="02020603050405020304" pitchFamily="18" charset="0"/>
                    <a:cs typeface="Times New Roman" panose="02020603050405020304" pitchFamily="18" charset="0"/>
                  </a:rPr>
                  <a:t>λ’</a:t>
                </a:r>
                <a:r>
                  <a:rPr lang="zh-CN" altLang="en-US" sz="2400" dirty="0">
                    <a:latin typeface="Times New Roman" panose="02020603050405020304" pitchFamily="18" charset="0"/>
                    <a:cs typeface="Times New Roman" panose="02020603050405020304" pitchFamily="18" charset="0"/>
                  </a:rPr>
                  <a:t>散射波；电子在碰撞中受到反冲，它以能量</a:t>
                </a:r>
                <a:r>
                  <a:rPr lang="en-US" altLang="zh-CN" sz="2400"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在入射波的方向成</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𝜑</m:t>
                    </m:r>
                  </m:oMath>
                </a14:m>
                <a:r>
                  <a:rPr lang="zh-CN" altLang="en-US" sz="2400" dirty="0">
                    <a:latin typeface="Times New Roman" panose="02020603050405020304" pitchFamily="18" charset="0"/>
                    <a:cs typeface="Times New Roman" panose="02020603050405020304" pitchFamily="18" charset="0"/>
                  </a:rPr>
                  <a:t>角的方向上射</a:t>
                </a:r>
                <a:r>
                  <a:rPr lang="zh-CN" altLang="en-US" sz="2400" dirty="0" smtClean="0">
                    <a:latin typeface="Times New Roman" panose="02020603050405020304" pitchFamily="18" charset="0"/>
                    <a:cs typeface="Times New Roman" panose="02020603050405020304" pitchFamily="18" charset="0"/>
                  </a:rPr>
                  <a:t>出。</a:t>
                </a:r>
                <a:r>
                  <a:rPr lang="zh-CN" altLang="en-US" sz="2400" dirty="0">
                    <a:latin typeface="Times New Roman" panose="02020603050405020304" pitchFamily="18" charset="0"/>
                    <a:cs typeface="Times New Roman" panose="02020603050405020304" pitchFamily="18" charset="0"/>
                  </a:rPr>
                  <a:t>按体系的能量和动量守恒，即</a:t>
                </a:r>
                <a:r>
                  <a:rPr lang="zh-CN" altLang="en-US" sz="2400" dirty="0" smtClean="0">
                    <a:latin typeface="Times New Roman" panose="02020603050405020304" pitchFamily="18" charset="0"/>
                    <a:cs typeface="Times New Roman" panose="02020603050405020304" pitchFamily="18" charset="0"/>
                  </a:rPr>
                  <a:t>有</a:t>
                </a:r>
                <a:endParaRPr lang="en-US" altLang="zh-CN" sz="2400" dirty="0" smtClean="0">
                  <a:latin typeface="Times New Roman" panose="02020603050405020304" pitchFamily="18" charset="0"/>
                  <a:cs typeface="Times New Roman" panose="02020603050405020304" pitchFamily="18" charset="0"/>
                </a:endParaRPr>
              </a:p>
              <a:p>
                <a:pPr marL="82153" indent="0">
                  <a:buNone/>
                </a:pPr>
                <a14:m>
                  <m:oMathPara xmlns:m="http://schemas.openxmlformats.org/officeDocument/2006/math">
                    <m:oMathParaPr>
                      <m:jc m:val="centerGroup"/>
                    </m:oMathParaPr>
                    <m:oMath xmlns:m="http://schemas.openxmlformats.org/officeDocument/2006/math">
                      <m:d>
                        <m:dPr>
                          <m:begChr m:val="{"/>
                          <m:endChr m:val=""/>
                          <m:ctrlPr>
                            <a:rPr lang="en-US" altLang="zh-CN" sz="2400" i="1" dirty="0" smtClean="0">
                              <a:solidFill>
                                <a:srgbClr val="C00000"/>
                              </a:solidFill>
                              <a:latin typeface="Cambria Math" panose="02040503050406030204" pitchFamily="18" charset="0"/>
                              <a:cs typeface="Times New Roman" panose="02020603050405020304" pitchFamily="18" charset="0"/>
                            </a:rPr>
                          </m:ctrlPr>
                        </m:dPr>
                        <m:e>
                          <m:eqArr>
                            <m:eqArrPr>
                              <m:ctrlPr>
                                <a:rPr lang="en-US" altLang="zh-CN" sz="2400" i="1" dirty="0" smtClean="0">
                                  <a:solidFill>
                                    <a:srgbClr val="C00000"/>
                                  </a:solidFill>
                                  <a:latin typeface="Cambria Math" panose="02040503050406030204" pitchFamily="18" charset="0"/>
                                  <a:cs typeface="Times New Roman" panose="02020603050405020304" pitchFamily="18" charset="0"/>
                                </a:rPr>
                              </m:ctrlPr>
                            </m:eqArrPr>
                            <m:e>
                              <m:r>
                                <a:rPr lang="en-US" altLang="zh-CN" sz="2400" b="0" i="1" dirty="0" smtClean="0">
                                  <a:solidFill>
                                    <a:srgbClr val="C00000"/>
                                  </a:solidFill>
                                  <a:latin typeface="Cambria Math" panose="02040503050406030204" pitchFamily="18" charset="0"/>
                                  <a:cs typeface="Times New Roman" panose="02020603050405020304" pitchFamily="18" charset="0"/>
                                </a:rPr>
                                <m:t>h</m:t>
                              </m:r>
                              <m:r>
                                <a:rPr lang="en-US" altLang="zh-CN" sz="2400" b="0" i="1" dirty="0" smtClean="0">
                                  <a:solidFill>
                                    <a:srgbClr val="C00000"/>
                                  </a:solidFill>
                                  <a:latin typeface="Cambria Math" panose="02040503050406030204" pitchFamily="18" charset="0"/>
                                  <a:cs typeface="Times New Roman" panose="02020603050405020304" pitchFamily="18" charset="0"/>
                                </a:rPr>
                                <m:t>𝜈</m:t>
                              </m:r>
                              <m:r>
                                <a:rPr lang="en-US" altLang="zh-CN" sz="2400" b="0" i="1" dirty="0" smtClean="0">
                                  <a:solidFill>
                                    <a:srgbClr val="C00000"/>
                                  </a:solidFill>
                                  <a:latin typeface="Cambria Math" panose="02040503050406030204" pitchFamily="18" charset="0"/>
                                  <a:cs typeface="Times New Roman" panose="02020603050405020304" pitchFamily="18" charset="0"/>
                                </a:rPr>
                                <m:t>+</m:t>
                              </m:r>
                              <m:sSub>
                                <m:sSubPr>
                                  <m:ctrlPr>
                                    <a:rPr lang="en-US" altLang="zh-CN" sz="2400" b="0" i="1" dirty="0" smtClean="0">
                                      <a:solidFill>
                                        <a:srgbClr val="C00000"/>
                                      </a:solidFill>
                                      <a:latin typeface="Cambria Math" panose="02040503050406030204" pitchFamily="18" charset="0"/>
                                      <a:cs typeface="Times New Roman" panose="02020603050405020304" pitchFamily="18" charset="0"/>
                                    </a:rPr>
                                  </m:ctrlPr>
                                </m:sSubPr>
                                <m:e>
                                  <m:r>
                                    <a:rPr lang="en-US" altLang="zh-CN" sz="2400" b="0" i="1" dirty="0" smtClean="0">
                                      <a:solidFill>
                                        <a:srgbClr val="C00000"/>
                                      </a:solidFill>
                                      <a:latin typeface="Cambria Math" panose="02040503050406030204" pitchFamily="18" charset="0"/>
                                      <a:cs typeface="Times New Roman" panose="02020603050405020304" pitchFamily="18" charset="0"/>
                                    </a:rPr>
                                    <m:t>𝐸</m:t>
                                  </m:r>
                                </m:e>
                                <m:sub>
                                  <m:r>
                                    <a:rPr lang="en-US" altLang="zh-CN" sz="2400" b="0" i="1" dirty="0" smtClean="0">
                                      <a:solidFill>
                                        <a:srgbClr val="C00000"/>
                                      </a:solidFill>
                                      <a:latin typeface="Cambria Math" panose="02040503050406030204" pitchFamily="18" charset="0"/>
                                      <a:cs typeface="Times New Roman" panose="02020603050405020304" pitchFamily="18" charset="0"/>
                                    </a:rPr>
                                    <m:t>0</m:t>
                                  </m:r>
                                </m:sub>
                              </m:sSub>
                              <m:r>
                                <a:rPr lang="en-US" altLang="zh-CN" sz="2400" b="0" i="1" dirty="0" smtClean="0">
                                  <a:solidFill>
                                    <a:srgbClr val="C00000"/>
                                  </a:solidFill>
                                  <a:latin typeface="Cambria Math" panose="02040503050406030204" pitchFamily="18" charset="0"/>
                                  <a:cs typeface="Times New Roman" panose="02020603050405020304" pitchFamily="18" charset="0"/>
                                </a:rPr>
                                <m:t>=</m:t>
                              </m:r>
                              <m:r>
                                <a:rPr lang="en-US" altLang="zh-CN" sz="2400" b="0" i="1" dirty="0" smtClean="0">
                                  <a:solidFill>
                                    <a:srgbClr val="C00000"/>
                                  </a:solidFill>
                                  <a:latin typeface="Cambria Math" panose="02040503050406030204" pitchFamily="18" charset="0"/>
                                  <a:cs typeface="Times New Roman" panose="02020603050405020304" pitchFamily="18" charset="0"/>
                                </a:rPr>
                                <m:t>h</m:t>
                              </m:r>
                              <m:sSup>
                                <m:sSupPr>
                                  <m:ctrlPr>
                                    <a:rPr lang="en-US" altLang="zh-CN" sz="2400" b="0" i="1" dirty="0" smtClean="0">
                                      <a:solidFill>
                                        <a:srgbClr val="C00000"/>
                                      </a:solidFill>
                                      <a:latin typeface="Cambria Math" panose="02040503050406030204" pitchFamily="18" charset="0"/>
                                      <a:cs typeface="Times New Roman" panose="02020603050405020304" pitchFamily="18" charset="0"/>
                                    </a:rPr>
                                  </m:ctrlPr>
                                </m:sSupPr>
                                <m:e>
                                  <m:r>
                                    <a:rPr lang="en-US" altLang="zh-CN" sz="2400" b="0" i="1" dirty="0" smtClean="0">
                                      <a:solidFill>
                                        <a:srgbClr val="C00000"/>
                                      </a:solidFill>
                                      <a:latin typeface="Cambria Math" panose="02040503050406030204" pitchFamily="18" charset="0"/>
                                      <a:cs typeface="Times New Roman" panose="02020603050405020304" pitchFamily="18" charset="0"/>
                                    </a:rPr>
                                    <m:t>𝜈</m:t>
                                  </m:r>
                                </m:e>
                                <m:sup>
                                  <m:r>
                                    <a:rPr lang="en-US" altLang="zh-CN" sz="2400" b="0" i="1" dirty="0" smtClean="0">
                                      <a:solidFill>
                                        <a:srgbClr val="C00000"/>
                                      </a:solidFill>
                                      <a:latin typeface="Cambria Math" panose="02040503050406030204" pitchFamily="18" charset="0"/>
                                      <a:cs typeface="Times New Roman" panose="02020603050405020304" pitchFamily="18" charset="0"/>
                                    </a:rPr>
                                    <m:t>′</m:t>
                                  </m:r>
                                </m:sup>
                              </m:sSup>
                              <m:r>
                                <a:rPr lang="en-US" altLang="zh-CN" sz="2400" b="0" i="1" dirty="0" smtClean="0">
                                  <a:solidFill>
                                    <a:srgbClr val="C00000"/>
                                  </a:solidFill>
                                  <a:latin typeface="Cambria Math" panose="02040503050406030204" pitchFamily="18" charset="0"/>
                                  <a:cs typeface="Times New Roman" panose="02020603050405020304" pitchFamily="18" charset="0"/>
                                </a:rPr>
                                <m:t>+</m:t>
                              </m:r>
                              <m:r>
                                <a:rPr lang="en-US" altLang="zh-CN" sz="2400" b="0" i="1" dirty="0" smtClean="0">
                                  <a:solidFill>
                                    <a:srgbClr val="C00000"/>
                                  </a:solidFill>
                                  <a:latin typeface="Cambria Math" panose="02040503050406030204" pitchFamily="18" charset="0"/>
                                  <a:cs typeface="Times New Roman" panose="02020603050405020304" pitchFamily="18" charset="0"/>
                                </a:rPr>
                                <m:t>𝐸</m:t>
                              </m:r>
                            </m:e>
                            <m:e>
                              <m:sSubSup>
                                <m:sSubSupPr>
                                  <m:ctrlPr>
                                    <a:rPr lang="en-US" altLang="zh-CN" sz="2400" b="0" i="1" dirty="0" smtClean="0">
                                      <a:solidFill>
                                        <a:srgbClr val="C00000"/>
                                      </a:solidFill>
                                      <a:latin typeface="Cambria Math" panose="02040503050406030204" pitchFamily="18" charset="0"/>
                                      <a:cs typeface="Times New Roman" panose="02020603050405020304" pitchFamily="18" charset="0"/>
                                    </a:rPr>
                                  </m:ctrlPr>
                                </m:sSubSupPr>
                                <m:e>
                                  <m:r>
                                    <a:rPr lang="en-US" altLang="zh-CN" sz="2400" b="0" i="1" dirty="0" smtClean="0">
                                      <a:solidFill>
                                        <a:srgbClr val="C00000"/>
                                      </a:solidFill>
                                      <a:latin typeface="Cambria Math" panose="02040503050406030204" pitchFamily="18" charset="0"/>
                                      <a:cs typeface="Times New Roman" panose="02020603050405020304" pitchFamily="18" charset="0"/>
                                    </a:rPr>
                                    <m:t>𝑝</m:t>
                                  </m:r>
                                </m:e>
                                <m:sub>
                                  <m:r>
                                    <a:rPr lang="en-US" altLang="zh-CN" sz="2400" b="0" i="1" dirty="0" smtClean="0">
                                      <a:solidFill>
                                        <a:srgbClr val="C00000"/>
                                      </a:solidFill>
                                      <a:latin typeface="Cambria Math" panose="02040503050406030204" pitchFamily="18" charset="0"/>
                                      <a:cs typeface="Times New Roman" panose="02020603050405020304" pitchFamily="18" charset="0"/>
                                    </a:rPr>
                                    <m:t>𝜆</m:t>
                                  </m:r>
                                </m:sub>
                                <m:sup>
                                  <m:r>
                                    <a:rPr lang="en-US" altLang="zh-CN" sz="2400" b="0" i="1" dirty="0" smtClean="0">
                                      <a:solidFill>
                                        <a:srgbClr val="C00000"/>
                                      </a:solidFill>
                                      <a:latin typeface="Cambria Math" panose="02040503050406030204" pitchFamily="18" charset="0"/>
                                      <a:cs typeface="Times New Roman" panose="02020603050405020304" pitchFamily="18" charset="0"/>
                                    </a:rPr>
                                    <m:t>2</m:t>
                                  </m:r>
                                </m:sup>
                              </m:sSubSup>
                              <m:r>
                                <a:rPr lang="en-US" altLang="zh-CN" sz="2400" b="0" i="1" dirty="0" smtClean="0">
                                  <a:solidFill>
                                    <a:srgbClr val="C00000"/>
                                  </a:solidFill>
                                  <a:latin typeface="Cambria Math" panose="02040503050406030204" pitchFamily="18" charset="0"/>
                                  <a:cs typeface="Times New Roman" panose="02020603050405020304" pitchFamily="18" charset="0"/>
                                </a:rPr>
                                <m:t>+</m:t>
                              </m:r>
                              <m:sSubSup>
                                <m:sSubSupPr>
                                  <m:ctrlPr>
                                    <a:rPr lang="en-US" altLang="zh-CN" sz="2400" b="0" i="1" dirty="0" smtClean="0">
                                      <a:solidFill>
                                        <a:srgbClr val="C00000"/>
                                      </a:solidFill>
                                      <a:latin typeface="Cambria Math" panose="02040503050406030204" pitchFamily="18" charset="0"/>
                                      <a:cs typeface="Times New Roman" panose="02020603050405020304" pitchFamily="18" charset="0"/>
                                    </a:rPr>
                                  </m:ctrlPr>
                                </m:sSubSupPr>
                                <m:e>
                                  <m:r>
                                    <a:rPr lang="en-US" altLang="zh-CN" sz="2400" b="0" i="1" dirty="0" smtClean="0">
                                      <a:solidFill>
                                        <a:srgbClr val="C00000"/>
                                      </a:solidFill>
                                      <a:latin typeface="Cambria Math" panose="02040503050406030204" pitchFamily="18" charset="0"/>
                                      <a:cs typeface="Times New Roman" panose="02020603050405020304" pitchFamily="18" charset="0"/>
                                    </a:rPr>
                                    <m:t>𝑝</m:t>
                                  </m:r>
                                </m:e>
                                <m:sub>
                                  <m:sSup>
                                    <m:sSupPr>
                                      <m:ctrlPr>
                                        <a:rPr lang="en-US" altLang="zh-CN" sz="2400" b="0" i="1" dirty="0" smtClean="0">
                                          <a:solidFill>
                                            <a:srgbClr val="C00000"/>
                                          </a:solidFill>
                                          <a:latin typeface="Cambria Math" panose="02040503050406030204" pitchFamily="18" charset="0"/>
                                          <a:cs typeface="Times New Roman" panose="02020603050405020304" pitchFamily="18" charset="0"/>
                                        </a:rPr>
                                      </m:ctrlPr>
                                    </m:sSupPr>
                                    <m:e>
                                      <m:r>
                                        <a:rPr lang="en-US" altLang="zh-CN" sz="2400" b="0" i="1" dirty="0" smtClean="0">
                                          <a:solidFill>
                                            <a:srgbClr val="C00000"/>
                                          </a:solidFill>
                                          <a:latin typeface="Cambria Math" panose="02040503050406030204" pitchFamily="18" charset="0"/>
                                          <a:cs typeface="Times New Roman" panose="02020603050405020304" pitchFamily="18" charset="0"/>
                                        </a:rPr>
                                        <m:t>𝜆</m:t>
                                      </m:r>
                                    </m:e>
                                    <m:sup>
                                      <m:r>
                                        <a:rPr lang="en-US" altLang="zh-CN" sz="2400" b="0" i="1" dirty="0" smtClean="0">
                                          <a:solidFill>
                                            <a:srgbClr val="C00000"/>
                                          </a:solidFill>
                                          <a:latin typeface="Cambria Math" panose="02040503050406030204" pitchFamily="18" charset="0"/>
                                          <a:cs typeface="Times New Roman" panose="02020603050405020304" pitchFamily="18" charset="0"/>
                                        </a:rPr>
                                        <m:t>′</m:t>
                                      </m:r>
                                    </m:sup>
                                  </m:sSup>
                                </m:sub>
                                <m:sup>
                                  <m:r>
                                    <a:rPr lang="en-US" altLang="zh-CN" sz="2400" b="0" i="1" dirty="0" smtClean="0">
                                      <a:solidFill>
                                        <a:srgbClr val="C00000"/>
                                      </a:solidFill>
                                      <a:latin typeface="Cambria Math" panose="02040503050406030204" pitchFamily="18" charset="0"/>
                                      <a:cs typeface="Times New Roman" panose="02020603050405020304" pitchFamily="18" charset="0"/>
                                    </a:rPr>
                                    <m:t>2</m:t>
                                  </m:r>
                                </m:sup>
                              </m:sSubSup>
                              <m:r>
                                <a:rPr lang="en-US" altLang="zh-CN" sz="2400" b="0" i="1" dirty="0" smtClean="0">
                                  <a:solidFill>
                                    <a:srgbClr val="C00000"/>
                                  </a:solidFill>
                                  <a:latin typeface="Cambria Math" panose="02040503050406030204" pitchFamily="18" charset="0"/>
                                  <a:cs typeface="Times New Roman" panose="02020603050405020304" pitchFamily="18" charset="0"/>
                                </a:rPr>
                                <m:t>−2</m:t>
                              </m:r>
                              <m:sSub>
                                <m:sSubPr>
                                  <m:ctrlPr>
                                    <a:rPr lang="en-US" altLang="zh-CN" sz="2400" b="0" i="1" dirty="0" smtClean="0">
                                      <a:solidFill>
                                        <a:srgbClr val="C00000"/>
                                      </a:solidFill>
                                      <a:latin typeface="Cambria Math" panose="02040503050406030204" pitchFamily="18" charset="0"/>
                                      <a:cs typeface="Times New Roman" panose="02020603050405020304" pitchFamily="18" charset="0"/>
                                    </a:rPr>
                                  </m:ctrlPr>
                                </m:sSubPr>
                                <m:e>
                                  <m:r>
                                    <a:rPr lang="en-US" altLang="zh-CN" sz="2400" b="0" i="1" dirty="0" smtClean="0">
                                      <a:solidFill>
                                        <a:srgbClr val="C00000"/>
                                      </a:solidFill>
                                      <a:latin typeface="Cambria Math" panose="02040503050406030204" pitchFamily="18" charset="0"/>
                                      <a:cs typeface="Times New Roman" panose="02020603050405020304" pitchFamily="18" charset="0"/>
                                    </a:rPr>
                                    <m:t>𝑝</m:t>
                                  </m:r>
                                </m:e>
                                <m:sub>
                                  <m:r>
                                    <a:rPr lang="en-US" altLang="zh-CN" sz="2400" b="0" i="1" dirty="0" smtClean="0">
                                      <a:solidFill>
                                        <a:srgbClr val="C00000"/>
                                      </a:solidFill>
                                      <a:latin typeface="Cambria Math" panose="02040503050406030204" pitchFamily="18" charset="0"/>
                                      <a:cs typeface="Times New Roman" panose="02020603050405020304" pitchFamily="18" charset="0"/>
                                    </a:rPr>
                                    <m:t>𝜆</m:t>
                                  </m:r>
                                </m:sub>
                              </m:sSub>
                              <m:sSub>
                                <m:sSubPr>
                                  <m:ctrlPr>
                                    <a:rPr lang="en-US" altLang="zh-CN" sz="2400" b="0" i="1" dirty="0" smtClean="0">
                                      <a:solidFill>
                                        <a:srgbClr val="C00000"/>
                                      </a:solidFill>
                                      <a:latin typeface="Cambria Math" panose="02040503050406030204" pitchFamily="18" charset="0"/>
                                      <a:cs typeface="Times New Roman" panose="02020603050405020304" pitchFamily="18" charset="0"/>
                                    </a:rPr>
                                  </m:ctrlPr>
                                </m:sSubPr>
                                <m:e>
                                  <m:r>
                                    <a:rPr lang="en-US" altLang="zh-CN" sz="2400" b="0" i="1" dirty="0" smtClean="0">
                                      <a:solidFill>
                                        <a:srgbClr val="C00000"/>
                                      </a:solidFill>
                                      <a:latin typeface="Cambria Math" panose="02040503050406030204" pitchFamily="18" charset="0"/>
                                      <a:cs typeface="Times New Roman" panose="02020603050405020304" pitchFamily="18" charset="0"/>
                                    </a:rPr>
                                    <m:t>𝑝</m:t>
                                  </m:r>
                                </m:e>
                                <m:sub>
                                  <m:sSup>
                                    <m:sSupPr>
                                      <m:ctrlPr>
                                        <a:rPr lang="en-US" altLang="zh-CN" sz="2400" b="0" i="1" dirty="0" smtClean="0">
                                          <a:solidFill>
                                            <a:srgbClr val="C00000"/>
                                          </a:solidFill>
                                          <a:latin typeface="Cambria Math" panose="02040503050406030204" pitchFamily="18" charset="0"/>
                                          <a:cs typeface="Times New Roman" panose="02020603050405020304" pitchFamily="18" charset="0"/>
                                        </a:rPr>
                                      </m:ctrlPr>
                                    </m:sSupPr>
                                    <m:e>
                                      <m:r>
                                        <a:rPr lang="en-US" altLang="zh-CN" sz="2400" b="0" i="1" dirty="0" smtClean="0">
                                          <a:solidFill>
                                            <a:srgbClr val="C00000"/>
                                          </a:solidFill>
                                          <a:latin typeface="Cambria Math" panose="02040503050406030204" pitchFamily="18" charset="0"/>
                                          <a:cs typeface="Times New Roman" panose="02020603050405020304" pitchFamily="18" charset="0"/>
                                        </a:rPr>
                                        <m:t>𝜆</m:t>
                                      </m:r>
                                    </m:e>
                                    <m:sup>
                                      <m:r>
                                        <a:rPr lang="en-US" altLang="zh-CN" sz="2400" b="0" i="1" dirty="0" smtClean="0">
                                          <a:solidFill>
                                            <a:srgbClr val="C00000"/>
                                          </a:solidFill>
                                          <a:latin typeface="Cambria Math" panose="02040503050406030204" pitchFamily="18" charset="0"/>
                                          <a:cs typeface="Times New Roman" panose="02020603050405020304" pitchFamily="18" charset="0"/>
                                        </a:rPr>
                                        <m:t>′</m:t>
                                      </m:r>
                                    </m:sup>
                                  </m:sSup>
                                </m:sub>
                              </m:sSub>
                              <m:func>
                                <m:funcPr>
                                  <m:ctrlPr>
                                    <a:rPr lang="en-US" altLang="zh-CN" sz="2400" b="0" i="1" dirty="0" smtClean="0">
                                      <a:solidFill>
                                        <a:srgbClr val="C00000"/>
                                      </a:solidFill>
                                      <a:latin typeface="Cambria Math" panose="02040503050406030204" pitchFamily="18" charset="0"/>
                                      <a:cs typeface="Times New Roman" panose="02020603050405020304" pitchFamily="18" charset="0"/>
                                    </a:rPr>
                                  </m:ctrlPr>
                                </m:funcPr>
                                <m:fName>
                                  <m:r>
                                    <m:rPr>
                                      <m:sty m:val="p"/>
                                    </m:rPr>
                                    <a:rPr lang="en-US" altLang="zh-CN" sz="2400" b="0" i="0" dirty="0" smtClean="0">
                                      <a:solidFill>
                                        <a:srgbClr val="C00000"/>
                                      </a:solidFill>
                                      <a:latin typeface="Cambria Math" panose="02040503050406030204" pitchFamily="18" charset="0"/>
                                      <a:cs typeface="Times New Roman" panose="02020603050405020304" pitchFamily="18" charset="0"/>
                                    </a:rPr>
                                    <m:t>cos</m:t>
                                  </m:r>
                                </m:fName>
                                <m:e>
                                  <m:r>
                                    <a:rPr lang="en-US" altLang="zh-CN" sz="2400" b="0" i="1" dirty="0" smtClean="0">
                                      <a:solidFill>
                                        <a:srgbClr val="C00000"/>
                                      </a:solidFill>
                                      <a:latin typeface="Cambria Math" panose="02040503050406030204" pitchFamily="18" charset="0"/>
                                      <a:cs typeface="Times New Roman" panose="02020603050405020304" pitchFamily="18" charset="0"/>
                                    </a:rPr>
                                    <m:t>𝜃</m:t>
                                  </m:r>
                                </m:e>
                              </m:func>
                              <m:r>
                                <a:rPr lang="en-US" altLang="zh-CN" sz="2400" b="0" i="1" dirty="0" smtClean="0">
                                  <a:solidFill>
                                    <a:srgbClr val="C00000"/>
                                  </a:solidFill>
                                  <a:latin typeface="Cambria Math" panose="02040503050406030204" pitchFamily="18" charset="0"/>
                                  <a:cs typeface="Times New Roman" panose="02020603050405020304" pitchFamily="18" charset="0"/>
                                </a:rPr>
                                <m:t>=</m:t>
                              </m:r>
                              <m:sSup>
                                <m:sSupPr>
                                  <m:ctrlPr>
                                    <a:rPr lang="en-US" altLang="zh-CN" sz="2400" b="0" i="1" dirty="0" smtClean="0">
                                      <a:solidFill>
                                        <a:srgbClr val="C00000"/>
                                      </a:solidFill>
                                      <a:latin typeface="Cambria Math" panose="02040503050406030204" pitchFamily="18" charset="0"/>
                                      <a:cs typeface="Times New Roman" panose="02020603050405020304" pitchFamily="18" charset="0"/>
                                    </a:rPr>
                                  </m:ctrlPr>
                                </m:sSupPr>
                                <m:e>
                                  <m:r>
                                    <a:rPr lang="en-US" altLang="zh-CN" sz="2400" b="0" i="1" dirty="0" smtClean="0">
                                      <a:solidFill>
                                        <a:srgbClr val="C00000"/>
                                      </a:solidFill>
                                      <a:latin typeface="Cambria Math" panose="02040503050406030204" pitchFamily="18" charset="0"/>
                                      <a:cs typeface="Times New Roman" panose="02020603050405020304" pitchFamily="18" charset="0"/>
                                    </a:rPr>
                                    <m:t>𝑝</m:t>
                                  </m:r>
                                </m:e>
                                <m:sup>
                                  <m:r>
                                    <a:rPr lang="en-US" altLang="zh-CN" sz="2400" b="0" i="1" dirty="0" smtClean="0">
                                      <a:solidFill>
                                        <a:srgbClr val="C00000"/>
                                      </a:solidFill>
                                      <a:latin typeface="Cambria Math" panose="02040503050406030204" pitchFamily="18" charset="0"/>
                                      <a:cs typeface="Times New Roman" panose="02020603050405020304" pitchFamily="18" charset="0"/>
                                    </a:rPr>
                                    <m:t>2</m:t>
                                  </m:r>
                                </m:sup>
                              </m:sSup>
                            </m:e>
                          </m:eqArr>
                        </m:e>
                      </m:d>
                    </m:oMath>
                  </m:oMathPara>
                </a14:m>
                <a:endParaRPr lang="en-US" altLang="zh-CN" sz="2400" dirty="0" smtClean="0">
                  <a:latin typeface="Times New Roman" panose="02020603050405020304" pitchFamily="18" charset="0"/>
                  <a:cs typeface="Times New Roman" panose="02020603050405020304" pitchFamily="18" charset="0"/>
                </a:endParaRPr>
              </a:p>
              <a:p>
                <a14:m>
                  <m:oMath xmlns:m="http://schemas.openxmlformats.org/officeDocument/2006/math">
                    <m:r>
                      <a:rPr lang="en-US" altLang="zh-CN" sz="2400" i="1" dirty="0">
                        <a:latin typeface="Cambria Math" panose="02040503050406030204" pitchFamily="18" charset="0"/>
                        <a:cs typeface="Times New Roman" panose="02020603050405020304" pitchFamily="18" charset="0"/>
                      </a:rPr>
                      <m:t>𝐸</m:t>
                    </m:r>
                  </m:oMath>
                </a14:m>
                <a:r>
                  <a:rPr lang="zh-CN" altLang="en-US" sz="2400" dirty="0">
                    <a:latin typeface="+mn-ea"/>
                    <a:cs typeface="Times New Roman" panose="02020603050405020304" pitchFamily="18" charset="0"/>
                  </a:rPr>
                  <a:t>和</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𝑝</m:t>
                    </m:r>
                  </m:oMath>
                </a14:m>
                <a:r>
                  <a:rPr lang="zh-CN" altLang="en-US" sz="2400" dirty="0" smtClean="0">
                    <a:latin typeface="+mn-ea"/>
                    <a:cs typeface="Times New Roman" panose="02020603050405020304" pitchFamily="18" charset="0"/>
                  </a:rPr>
                  <a:t>分别</a:t>
                </a:r>
                <a:r>
                  <a:rPr lang="zh-CN" altLang="en-US" sz="2400" dirty="0">
                    <a:latin typeface="+mn-ea"/>
                    <a:cs typeface="Times New Roman" panose="02020603050405020304" pitchFamily="18" charset="0"/>
                  </a:rPr>
                  <a:t>是反冲电子的能量和动量，</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𝐸</m:t>
                    </m:r>
                    <m:r>
                      <a:rPr lang="en-US" altLang="zh-CN" sz="2400" i="1" baseline="-8000" dirty="0">
                        <a:latin typeface="Cambria Math" panose="02040503050406030204" pitchFamily="18" charset="0"/>
                        <a:cs typeface="Times New Roman" panose="02020603050405020304" pitchFamily="18" charset="0"/>
                      </a:rPr>
                      <m:t>0</m:t>
                    </m:r>
                    <m:r>
                      <a:rPr lang="en-US" altLang="zh-CN" sz="2400" i="1" dirty="0">
                        <a:latin typeface="Cambria Math" panose="02040503050406030204" pitchFamily="18" charset="0"/>
                        <a:cs typeface="Times New Roman" panose="02020603050405020304" pitchFamily="18" charset="0"/>
                      </a:rPr>
                      <m:t>=</m:t>
                    </m:r>
                    <m:r>
                      <a:rPr lang="en-US" altLang="zh-CN" sz="2400" i="1" dirty="0">
                        <a:latin typeface="Cambria Math" panose="02040503050406030204" pitchFamily="18" charset="0"/>
                        <a:cs typeface="Times New Roman" panose="02020603050405020304" pitchFamily="18" charset="0"/>
                      </a:rPr>
                      <m:t>𝑚</m:t>
                    </m:r>
                    <m:r>
                      <a:rPr lang="en-US" altLang="zh-CN" sz="2400" i="1" baseline="-8000" dirty="0">
                        <a:latin typeface="Cambria Math" panose="02040503050406030204" pitchFamily="18" charset="0"/>
                        <a:cs typeface="Times New Roman" panose="02020603050405020304" pitchFamily="18" charset="0"/>
                      </a:rPr>
                      <m:t>0</m:t>
                    </m:r>
                    <m:r>
                      <a:rPr lang="en-US" altLang="zh-CN" sz="2400" i="1" dirty="0">
                        <a:latin typeface="Cambria Math" panose="02040503050406030204" pitchFamily="18" charset="0"/>
                        <a:cs typeface="Times New Roman" panose="02020603050405020304" pitchFamily="18" charset="0"/>
                      </a:rPr>
                      <m:t>𝑐</m:t>
                    </m:r>
                    <m:r>
                      <a:rPr lang="en-US" altLang="zh-CN" sz="2400" i="1" baseline="30000" dirty="0">
                        <a:latin typeface="Cambria Math" panose="02040503050406030204" pitchFamily="18" charset="0"/>
                        <a:cs typeface="Times New Roman" panose="02020603050405020304" pitchFamily="18" charset="0"/>
                      </a:rPr>
                      <m:t>2</m:t>
                    </m:r>
                  </m:oMath>
                </a14:m>
                <a:r>
                  <a:rPr lang="zh-CN" altLang="en-US" sz="2400" dirty="0">
                    <a:latin typeface="+mn-ea"/>
                    <a:cs typeface="Times New Roman" panose="02020603050405020304" pitchFamily="18" charset="0"/>
                  </a:rPr>
                  <a:t>是电子的静止能量，</a:t>
                </a:r>
                <a14:m>
                  <m:oMath xmlns:m="http://schemas.openxmlformats.org/officeDocument/2006/math">
                    <m:sSub>
                      <m:sSubPr>
                        <m:ctrlPr>
                          <a:rPr lang="en-US" altLang="zh-CN" sz="2400" b="0" i="1" dirty="0" smtClean="0">
                            <a:latin typeface="Cambria Math" panose="02040503050406030204" pitchFamily="18" charset="0"/>
                            <a:cs typeface="Times New Roman" panose="02020603050405020304" pitchFamily="18" charset="0"/>
                          </a:rPr>
                        </m:ctrlPr>
                      </m:sSubPr>
                      <m:e>
                        <m:r>
                          <a:rPr lang="en-US" altLang="zh-CN" sz="2400" b="0" i="1" dirty="0" smtClean="0">
                            <a:latin typeface="Cambria Math" panose="02040503050406030204" pitchFamily="18" charset="0"/>
                            <a:cs typeface="Times New Roman" panose="02020603050405020304" pitchFamily="18" charset="0"/>
                          </a:rPr>
                          <m:t>𝑝</m:t>
                        </m:r>
                      </m:e>
                      <m:sub>
                        <m:r>
                          <a:rPr lang="en-US" altLang="zh-CN" sz="2400" b="0" i="1" dirty="0" smtClean="0">
                            <a:latin typeface="Cambria Math" panose="02040503050406030204" pitchFamily="18" charset="0"/>
                            <a:cs typeface="Times New Roman" panose="02020603050405020304" pitchFamily="18" charset="0"/>
                          </a:rPr>
                          <m:t>𝜆</m:t>
                        </m:r>
                      </m:sub>
                    </m:sSub>
                    <m:r>
                      <a:rPr lang="en-US" altLang="zh-CN" sz="2400" b="0" i="1" dirty="0" smtClean="0">
                        <a:latin typeface="Cambria Math" panose="02040503050406030204" pitchFamily="18" charset="0"/>
                        <a:cs typeface="Times New Roman" panose="02020603050405020304" pitchFamily="18" charset="0"/>
                      </a:rPr>
                      <m:t>=</m:t>
                    </m:r>
                    <m:r>
                      <a:rPr lang="en-US" altLang="zh-CN" sz="2400" b="0" i="1" dirty="0" smtClean="0">
                        <a:latin typeface="Cambria Math" panose="02040503050406030204" pitchFamily="18" charset="0"/>
                        <a:cs typeface="Times New Roman" panose="02020603050405020304" pitchFamily="18" charset="0"/>
                      </a:rPr>
                      <m:t>h</m:t>
                    </m:r>
                    <m:r>
                      <a:rPr lang="en-US" altLang="zh-CN" sz="2400" b="0" i="1" dirty="0" smtClean="0">
                        <a:latin typeface="Cambria Math" panose="02040503050406030204" pitchFamily="18" charset="0"/>
                        <a:cs typeface="Times New Roman" panose="02020603050405020304" pitchFamily="18" charset="0"/>
                      </a:rPr>
                      <m:t>/</m:t>
                    </m:r>
                    <m:r>
                      <a:rPr lang="en-US" altLang="zh-CN" sz="2400" b="0" i="1" dirty="0" smtClean="0">
                        <a:latin typeface="Cambria Math" panose="02040503050406030204" pitchFamily="18" charset="0"/>
                        <a:cs typeface="Times New Roman" panose="02020603050405020304" pitchFamily="18" charset="0"/>
                      </a:rPr>
                      <m:t>𝜆</m:t>
                    </m:r>
                  </m:oMath>
                </a14:m>
                <a:r>
                  <a:rPr lang="zh-CN" altLang="en-US" sz="2400" dirty="0" smtClean="0">
                    <a:latin typeface="+mn-ea"/>
                    <a:cs typeface="Times New Roman" panose="02020603050405020304" pitchFamily="18" charset="0"/>
                  </a:rPr>
                  <a:t>及</a:t>
                </a:r>
                <a14:m>
                  <m:oMath xmlns:m="http://schemas.openxmlformats.org/officeDocument/2006/math">
                    <m:sSub>
                      <m:sSubPr>
                        <m:ctrlPr>
                          <a:rPr lang="en-US" altLang="zh-CN" sz="2400" b="0" i="1" dirty="0" smtClean="0">
                            <a:latin typeface="Cambria Math" panose="02040503050406030204" pitchFamily="18" charset="0"/>
                            <a:cs typeface="Times New Roman" panose="02020603050405020304" pitchFamily="18" charset="0"/>
                          </a:rPr>
                        </m:ctrlPr>
                      </m:sSubPr>
                      <m:e>
                        <m:r>
                          <a:rPr lang="en-US" altLang="zh-CN" sz="2400" b="0" i="1" dirty="0" smtClean="0">
                            <a:latin typeface="Cambria Math" panose="02040503050406030204" pitchFamily="18" charset="0"/>
                            <a:cs typeface="Times New Roman" panose="02020603050405020304" pitchFamily="18" charset="0"/>
                          </a:rPr>
                          <m:t>𝑝</m:t>
                        </m:r>
                      </m:e>
                      <m:sub>
                        <m:sSup>
                          <m:sSupPr>
                            <m:ctrlPr>
                              <a:rPr lang="en-US" altLang="zh-CN" sz="2400" b="0" i="1" dirty="0" smtClean="0">
                                <a:latin typeface="Cambria Math" panose="02040503050406030204" pitchFamily="18" charset="0"/>
                                <a:cs typeface="Times New Roman" panose="02020603050405020304" pitchFamily="18" charset="0"/>
                              </a:rPr>
                            </m:ctrlPr>
                          </m:sSupPr>
                          <m:e>
                            <m:r>
                              <a:rPr lang="en-US" altLang="zh-CN" sz="2400" b="0" i="1" dirty="0" smtClean="0">
                                <a:latin typeface="Cambria Math" panose="02040503050406030204" pitchFamily="18" charset="0"/>
                                <a:cs typeface="Times New Roman" panose="02020603050405020304" pitchFamily="18" charset="0"/>
                              </a:rPr>
                              <m:t>𝜆</m:t>
                            </m:r>
                          </m:e>
                          <m:sup>
                            <m:r>
                              <a:rPr lang="en-US" altLang="zh-CN" sz="2400" b="0" i="1" dirty="0" smtClean="0">
                                <a:latin typeface="Cambria Math" panose="02040503050406030204" pitchFamily="18" charset="0"/>
                                <a:cs typeface="Times New Roman" panose="02020603050405020304" pitchFamily="18" charset="0"/>
                              </a:rPr>
                              <m:t>′</m:t>
                            </m:r>
                          </m:sup>
                        </m:sSup>
                      </m:sub>
                    </m:sSub>
                    <m:r>
                      <a:rPr lang="en-US" altLang="zh-CN" sz="2400" b="0" i="1" dirty="0" smtClean="0">
                        <a:latin typeface="Cambria Math" panose="02040503050406030204" pitchFamily="18" charset="0"/>
                        <a:cs typeface="Times New Roman" panose="02020603050405020304" pitchFamily="18" charset="0"/>
                      </a:rPr>
                      <m:t>=</m:t>
                    </m:r>
                    <m:r>
                      <a:rPr lang="en-US" altLang="zh-CN" sz="2400" b="0" i="1" dirty="0" smtClean="0">
                        <a:latin typeface="Cambria Math" panose="02040503050406030204" pitchFamily="18" charset="0"/>
                        <a:cs typeface="Times New Roman" panose="02020603050405020304" pitchFamily="18" charset="0"/>
                      </a:rPr>
                      <m:t>h</m:t>
                    </m:r>
                    <m:r>
                      <a:rPr lang="en-US" altLang="zh-CN" sz="2400" b="0" i="1" dirty="0" smtClean="0">
                        <a:latin typeface="Cambria Math" panose="02040503050406030204" pitchFamily="18" charset="0"/>
                        <a:cs typeface="Times New Roman" panose="02020603050405020304" pitchFamily="18" charset="0"/>
                      </a:rPr>
                      <m:t>/</m:t>
                    </m:r>
                    <m:r>
                      <a:rPr lang="en-US" altLang="zh-CN" sz="2400" b="0" i="1" dirty="0" smtClean="0">
                        <a:latin typeface="Cambria Math" panose="02040503050406030204" pitchFamily="18" charset="0"/>
                        <a:cs typeface="Times New Roman" panose="02020603050405020304" pitchFamily="18" charset="0"/>
                      </a:rPr>
                      <m:t>𝜆</m:t>
                    </m:r>
                    <m:r>
                      <a:rPr lang="en-US" altLang="zh-CN" sz="2400" b="0" i="1" dirty="0" smtClean="0">
                        <a:latin typeface="Cambria Math" panose="02040503050406030204" pitchFamily="18" charset="0"/>
                        <a:cs typeface="Times New Roman" panose="02020603050405020304" pitchFamily="18" charset="0"/>
                      </a:rPr>
                      <m:t>′</m:t>
                    </m:r>
                  </m:oMath>
                </a14:m>
                <a:r>
                  <a:rPr lang="zh-CN" altLang="en-US" sz="2400" dirty="0">
                    <a:latin typeface="+mn-ea"/>
                    <a:cs typeface="Times New Roman" panose="02020603050405020304" pitchFamily="18" charset="0"/>
                  </a:rPr>
                  <a:t>分别是光子碰撞前后的动量</a:t>
                </a:r>
                <a:r>
                  <a:rPr lang="zh-CN" altLang="en-US" sz="2400" dirty="0" smtClean="0">
                    <a:latin typeface="+mn-ea"/>
                    <a:cs typeface="Times New Roman" panose="02020603050405020304" pitchFamily="18" charset="0"/>
                  </a:rPr>
                  <a:t>。</a:t>
                </a:r>
                <a:endParaRPr lang="en-US" altLang="zh-CN" sz="2400" dirty="0" smtClean="0">
                  <a:latin typeface="+mn-ea"/>
                  <a:cs typeface="Times New Roman" panose="02020603050405020304" pitchFamily="18" charset="0"/>
                </a:endParaRPr>
              </a:p>
              <a:p>
                <a:r>
                  <a:rPr lang="zh-CN" altLang="en-US" sz="2400" dirty="0" smtClean="0">
                    <a:latin typeface="+mn-ea"/>
                    <a:cs typeface="Times New Roman" panose="02020603050405020304" pitchFamily="18" charset="0"/>
                  </a:rPr>
                  <a:t>由电子的相对论质壳关系</a:t>
                </a:r>
                <a:endParaRPr lang="en-US" altLang="zh-CN" sz="2400" dirty="0" smtClean="0">
                  <a:latin typeface="+mn-ea"/>
                  <a:cs typeface="Times New Roman" panose="02020603050405020304" pitchFamily="18" charset="0"/>
                </a:endParaRPr>
              </a:p>
              <a:p>
                <a:pPr marL="82153" indent="0">
                  <a:buNone/>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cs typeface="Times New Roman" panose="02020603050405020304" pitchFamily="18" charset="0"/>
                            </a:rPr>
                          </m:ctrlPr>
                        </m:sSupPr>
                        <m:e>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𝐸</m:t>
                              </m:r>
                            </m:e>
                            <m:sup>
                              <m:r>
                                <a:rPr lang="en-US" altLang="zh-CN" sz="2400" b="0" i="1" smtClean="0">
                                  <a:latin typeface="Cambria Math" panose="02040503050406030204" pitchFamily="18" charset="0"/>
                                  <a:cs typeface="Times New Roman" panose="02020603050405020304" pitchFamily="18" charset="0"/>
                                </a:rPr>
                                <m:t>2</m:t>
                              </m:r>
                            </m:sup>
                          </m:sSup>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𝑝</m:t>
                          </m:r>
                        </m:e>
                        <m:sup>
                          <m:r>
                            <a:rPr lang="en-US" altLang="zh-CN" sz="2400" b="0" i="1" smtClean="0">
                              <a:latin typeface="Cambria Math" panose="02040503050406030204" pitchFamily="18" charset="0"/>
                              <a:cs typeface="Times New Roman" panose="02020603050405020304" pitchFamily="18" charset="0"/>
                            </a:rPr>
                            <m:t>2</m:t>
                          </m:r>
                        </m:sup>
                      </m:sSup>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𝑐</m:t>
                          </m:r>
                        </m:e>
                        <m:sup>
                          <m:r>
                            <a:rPr lang="en-US" altLang="zh-CN" sz="2400" b="0" i="1" smtClean="0">
                              <a:latin typeface="Cambria Math" panose="02040503050406030204" pitchFamily="18" charset="0"/>
                              <a:cs typeface="Times New Roman" panose="02020603050405020304" pitchFamily="18" charset="0"/>
                            </a:rPr>
                            <m:t>2</m:t>
                          </m:r>
                        </m:sup>
                      </m:sSup>
                      <m:r>
                        <a:rPr lang="en-US" altLang="zh-CN" sz="2400" b="0" i="1" smtClean="0">
                          <a:latin typeface="Cambria Math" panose="02040503050406030204" pitchFamily="18" charset="0"/>
                          <a:cs typeface="Times New Roman" panose="02020603050405020304" pitchFamily="18" charset="0"/>
                        </a:rPr>
                        <m:t>+</m:t>
                      </m:r>
                      <m:sSubSup>
                        <m:sSubSupPr>
                          <m:ctrlPr>
                            <a:rPr lang="en-US" altLang="zh-CN" sz="2400" b="0" i="1" smtClean="0">
                              <a:latin typeface="Cambria Math" panose="02040503050406030204" pitchFamily="18" charset="0"/>
                              <a:cs typeface="Times New Roman" panose="02020603050405020304" pitchFamily="18" charset="0"/>
                            </a:rPr>
                          </m:ctrlPr>
                        </m:sSubSupPr>
                        <m:e>
                          <m:r>
                            <a:rPr lang="en-US" altLang="zh-CN" sz="2400" b="0" i="1" smtClean="0">
                              <a:latin typeface="Cambria Math" panose="02040503050406030204" pitchFamily="18" charset="0"/>
                              <a:cs typeface="Times New Roman" panose="02020603050405020304" pitchFamily="18" charset="0"/>
                            </a:rPr>
                            <m:t>𝑚</m:t>
                          </m:r>
                        </m:e>
                        <m:sub>
                          <m:r>
                            <a:rPr lang="en-US" altLang="zh-CN" sz="2400" b="0" i="1" smtClean="0">
                              <a:latin typeface="Cambria Math" panose="02040503050406030204" pitchFamily="18" charset="0"/>
                              <a:cs typeface="Times New Roman" panose="02020603050405020304" pitchFamily="18" charset="0"/>
                            </a:rPr>
                            <m:t>0</m:t>
                          </m:r>
                        </m:sub>
                        <m:sup>
                          <m:r>
                            <a:rPr lang="en-US" altLang="zh-CN" sz="2400" b="0" i="1" smtClean="0">
                              <a:latin typeface="Cambria Math" panose="02040503050406030204" pitchFamily="18" charset="0"/>
                              <a:cs typeface="Times New Roman" panose="02020603050405020304" pitchFamily="18" charset="0"/>
                            </a:rPr>
                            <m:t>2</m:t>
                          </m:r>
                        </m:sup>
                      </m:sSubSup>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𝑐</m:t>
                          </m:r>
                        </m:e>
                        <m:sup>
                          <m:r>
                            <a:rPr lang="en-US" altLang="zh-CN" sz="2400" b="0" i="1" smtClean="0">
                              <a:latin typeface="Cambria Math" panose="02040503050406030204" pitchFamily="18" charset="0"/>
                              <a:cs typeface="Times New Roman" panose="02020603050405020304" pitchFamily="18" charset="0"/>
                            </a:rPr>
                            <m:t>4</m:t>
                          </m:r>
                        </m:sup>
                      </m:sSup>
                      <m:r>
                        <a:rPr lang="en-US" altLang="zh-CN" sz="2400" b="0" i="1" smtClean="0">
                          <a:latin typeface="Cambria Math" panose="02040503050406030204" pitchFamily="18" charset="0"/>
                          <a:cs typeface="Times New Roman" panose="02020603050405020304" pitchFamily="18" charset="0"/>
                        </a:rPr>
                        <m:t>=</m:t>
                      </m:r>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𝑝</m:t>
                          </m:r>
                        </m:e>
                        <m:sup>
                          <m:r>
                            <a:rPr lang="en-US" altLang="zh-CN" sz="2400" b="0" i="1" smtClean="0">
                              <a:latin typeface="Cambria Math" panose="02040503050406030204" pitchFamily="18" charset="0"/>
                              <a:cs typeface="Times New Roman" panose="02020603050405020304" pitchFamily="18" charset="0"/>
                            </a:rPr>
                            <m:t>2</m:t>
                          </m:r>
                        </m:sup>
                      </m:sSup>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𝑐</m:t>
                          </m:r>
                        </m:e>
                        <m:sup>
                          <m:r>
                            <a:rPr lang="en-US" altLang="zh-CN" sz="2400" b="0" i="1" smtClean="0">
                              <a:latin typeface="Cambria Math" panose="02040503050406030204" pitchFamily="18" charset="0"/>
                              <a:cs typeface="Times New Roman" panose="02020603050405020304" pitchFamily="18" charset="0"/>
                            </a:rPr>
                            <m:t>2</m:t>
                          </m:r>
                        </m:sup>
                      </m:sSup>
                      <m:r>
                        <a:rPr lang="en-US" altLang="zh-CN" sz="2400" b="0" i="1" smtClean="0">
                          <a:latin typeface="Cambria Math" panose="02040503050406030204" pitchFamily="18" charset="0"/>
                          <a:cs typeface="Times New Roman" panose="02020603050405020304" pitchFamily="18" charset="0"/>
                        </a:rPr>
                        <m:t>+</m:t>
                      </m:r>
                      <m:sSubSup>
                        <m:sSubSupPr>
                          <m:ctrlPr>
                            <a:rPr lang="en-US" altLang="zh-CN" sz="2400" b="0" i="1" smtClean="0">
                              <a:latin typeface="Cambria Math" panose="02040503050406030204" pitchFamily="18" charset="0"/>
                              <a:cs typeface="Times New Roman" panose="02020603050405020304" pitchFamily="18" charset="0"/>
                            </a:rPr>
                          </m:ctrlPr>
                        </m:sSubSupPr>
                        <m:e>
                          <m:r>
                            <a:rPr lang="en-US" altLang="zh-CN" sz="2400" b="0" i="1" smtClean="0">
                              <a:latin typeface="Cambria Math" panose="02040503050406030204" pitchFamily="18" charset="0"/>
                              <a:cs typeface="Times New Roman" panose="02020603050405020304" pitchFamily="18" charset="0"/>
                            </a:rPr>
                            <m:t>𝐸</m:t>
                          </m:r>
                        </m:e>
                        <m:sub>
                          <m:r>
                            <a:rPr lang="en-US" altLang="zh-CN" sz="2400" b="0" i="1" smtClean="0">
                              <a:latin typeface="Cambria Math" panose="02040503050406030204" pitchFamily="18" charset="0"/>
                              <a:cs typeface="Times New Roman" panose="02020603050405020304" pitchFamily="18" charset="0"/>
                            </a:rPr>
                            <m:t>0</m:t>
                          </m:r>
                        </m:sub>
                        <m:sup>
                          <m:r>
                            <a:rPr lang="en-US" altLang="zh-CN" sz="2400" b="0" i="1" smtClean="0">
                              <a:latin typeface="Cambria Math" panose="02040503050406030204" pitchFamily="18" charset="0"/>
                              <a:cs typeface="Times New Roman" panose="02020603050405020304" pitchFamily="18" charset="0"/>
                            </a:rPr>
                            <m:t>2</m:t>
                          </m:r>
                        </m:sup>
                      </m:sSubSup>
                    </m:oMath>
                  </m:oMathPara>
                </a14:m>
                <a:endParaRPr lang="en-US" altLang="zh-CN" sz="2400" dirty="0" smtClean="0">
                  <a:latin typeface="+mn-ea"/>
                  <a:cs typeface="Times New Roman" panose="02020603050405020304" pitchFamily="18" charset="0"/>
                </a:endParaRPr>
              </a:p>
              <a:p>
                <a:r>
                  <a:rPr lang="zh-CN" altLang="en-US" sz="2400" dirty="0">
                    <a:latin typeface="+mn-ea"/>
                    <a:cs typeface="Times New Roman" panose="02020603050405020304" pitchFamily="18" charset="0"/>
                  </a:rPr>
                  <a:t>可</a:t>
                </a:r>
                <a:r>
                  <a:rPr lang="zh-CN" altLang="en-US" sz="2400" dirty="0" smtClean="0">
                    <a:latin typeface="+mn-ea"/>
                    <a:cs typeface="Times New Roman" panose="02020603050405020304" pitchFamily="18" charset="0"/>
                  </a:rPr>
                  <a:t>得</a:t>
                </a:r>
                <a:r>
                  <a:rPr lang="en-US" altLang="zh-CN" sz="2400" dirty="0" smtClean="0">
                    <a:latin typeface="+mn-ea"/>
                    <a:cs typeface="Times New Roman" panose="02020603050405020304" pitchFamily="18" charset="0"/>
                  </a:rPr>
                  <a:t>Compton</a:t>
                </a:r>
                <a:r>
                  <a:rPr lang="zh-CN" altLang="en-US" sz="2400" dirty="0">
                    <a:latin typeface="+mn-ea"/>
                    <a:cs typeface="Times New Roman" panose="02020603050405020304" pitchFamily="18" charset="0"/>
                  </a:rPr>
                  <a:t>散射</a:t>
                </a:r>
                <a:r>
                  <a:rPr lang="zh-CN" altLang="en-US" sz="2400" dirty="0" smtClean="0">
                    <a:latin typeface="+mn-ea"/>
                    <a:cs typeface="Times New Roman" panose="02020603050405020304" pitchFamily="18" charset="0"/>
                  </a:rPr>
                  <a:t>公式</a:t>
                </a:r>
                <a:endParaRPr lang="en-US" altLang="zh-CN" sz="2400" dirty="0" smtClean="0">
                  <a:latin typeface="+mn-ea"/>
                  <a:cs typeface="Times New Roman" panose="02020603050405020304" pitchFamily="18" charset="0"/>
                </a:endParaRPr>
              </a:p>
              <a:p>
                <a:pPr marL="82153" indent="0">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cs typeface="Times New Roman" panose="02020603050405020304" pitchFamily="18" charset="0"/>
                        </a:rPr>
                        <m:t>Δ</m:t>
                      </m:r>
                      <m:r>
                        <a:rPr lang="en-US" altLang="zh-CN" sz="2400" b="0" i="1" smtClean="0">
                          <a:latin typeface="Cambria Math" panose="02040503050406030204" pitchFamily="18" charset="0"/>
                          <a:cs typeface="Times New Roman" panose="02020603050405020304" pitchFamily="18" charset="0"/>
                        </a:rPr>
                        <m:t>𝜆</m:t>
                      </m:r>
                      <m:r>
                        <a:rPr lang="en-US" altLang="zh-CN" sz="2400" b="0" i="1" smtClean="0">
                          <a:latin typeface="Cambria Math" panose="02040503050406030204" pitchFamily="18" charset="0"/>
                          <a:cs typeface="Times New Roman" panose="02020603050405020304" pitchFamily="18" charset="0"/>
                        </a:rPr>
                        <m:t>=</m:t>
                      </m:r>
                      <m:sSup>
                        <m:sSupPr>
                          <m:ctrlPr>
                            <a:rPr lang="en-US" altLang="zh-CN" sz="2400" b="0" i="1" smtClean="0">
                              <a:latin typeface="Cambria Math" panose="02040503050406030204" pitchFamily="18" charset="0"/>
                              <a:cs typeface="Times New Roman" panose="02020603050405020304" pitchFamily="18" charset="0"/>
                            </a:rPr>
                          </m:ctrlPr>
                        </m:sSupPr>
                        <m:e>
                          <m:r>
                            <a:rPr lang="en-US" altLang="zh-CN" sz="2400" b="0" i="1" smtClean="0">
                              <a:latin typeface="Cambria Math" panose="02040503050406030204" pitchFamily="18" charset="0"/>
                              <a:cs typeface="Times New Roman" panose="02020603050405020304" pitchFamily="18" charset="0"/>
                            </a:rPr>
                            <m:t>𝜆</m:t>
                          </m:r>
                        </m:e>
                        <m:sup>
                          <m:r>
                            <a:rPr lang="en-US" altLang="zh-CN" sz="2400" b="0" i="1" smtClean="0">
                              <a:latin typeface="Cambria Math" panose="02040503050406030204" pitchFamily="18" charset="0"/>
                              <a:cs typeface="Times New Roman" panose="02020603050405020304" pitchFamily="18" charset="0"/>
                            </a:rPr>
                            <m:t>′</m:t>
                          </m:r>
                        </m:sup>
                      </m:sSup>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𝜆</m:t>
                      </m:r>
                      <m:r>
                        <a:rPr lang="en-US" altLang="zh-CN" sz="2400" b="0" i="1" smtClean="0">
                          <a:latin typeface="Cambria Math" panose="02040503050406030204" pitchFamily="18" charset="0"/>
                          <a:cs typeface="Times New Roman" panose="02020603050405020304" pitchFamily="18" charset="0"/>
                        </a:rPr>
                        <m:t>=</m:t>
                      </m:r>
                      <m:f>
                        <m:fPr>
                          <m:ctrlPr>
                            <a:rPr lang="en-US" altLang="zh-CN" sz="2400" b="0" i="1" smtClean="0">
                              <a:latin typeface="Cambria Math" panose="02040503050406030204" pitchFamily="18" charset="0"/>
                              <a:cs typeface="Times New Roman" panose="02020603050405020304" pitchFamily="18" charset="0"/>
                            </a:rPr>
                          </m:ctrlPr>
                        </m:fPr>
                        <m:num>
                          <m:r>
                            <a:rPr lang="en-US" altLang="zh-CN" sz="2400" b="0" i="1" smtClean="0">
                              <a:latin typeface="Cambria Math" panose="02040503050406030204" pitchFamily="18" charset="0"/>
                              <a:cs typeface="Times New Roman" panose="02020603050405020304" pitchFamily="18" charset="0"/>
                            </a:rPr>
                            <m:t>h</m:t>
                          </m:r>
                        </m:num>
                        <m:den>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𝑚</m:t>
                              </m:r>
                            </m:e>
                            <m:sub>
                              <m:r>
                                <a:rPr lang="en-US" altLang="zh-CN" sz="2400" b="0" i="1" smtClean="0">
                                  <a:latin typeface="Cambria Math" panose="02040503050406030204" pitchFamily="18" charset="0"/>
                                  <a:cs typeface="Times New Roman" panose="02020603050405020304" pitchFamily="18" charset="0"/>
                                </a:rPr>
                                <m:t>0</m:t>
                              </m:r>
                            </m:sub>
                          </m:sSub>
                          <m:r>
                            <a:rPr lang="en-US" altLang="zh-CN" sz="2400" b="0" i="1" smtClean="0">
                              <a:latin typeface="Cambria Math" panose="02040503050406030204" pitchFamily="18" charset="0"/>
                              <a:cs typeface="Times New Roman" panose="02020603050405020304" pitchFamily="18" charset="0"/>
                            </a:rPr>
                            <m:t>𝑐</m:t>
                          </m:r>
                        </m:den>
                      </m:f>
                      <m:r>
                        <a:rPr lang="en-US" altLang="zh-CN" sz="2400" b="0" i="1" smtClean="0">
                          <a:latin typeface="Cambria Math" panose="02040503050406030204" pitchFamily="18" charset="0"/>
                          <a:cs typeface="Times New Roman" panose="02020603050405020304" pitchFamily="18" charset="0"/>
                        </a:rPr>
                        <m:t>(1−</m:t>
                      </m:r>
                      <m:func>
                        <m:funcPr>
                          <m:ctrlPr>
                            <a:rPr lang="en-US" altLang="zh-CN" sz="2400" b="0" i="1" smtClean="0">
                              <a:latin typeface="Cambria Math" panose="02040503050406030204" pitchFamily="18" charset="0"/>
                              <a:cs typeface="Times New Roman" panose="02020603050405020304" pitchFamily="18" charset="0"/>
                            </a:rPr>
                          </m:ctrlPr>
                        </m:funcPr>
                        <m:fName>
                          <m:r>
                            <m:rPr>
                              <m:sty m:val="p"/>
                            </m:rPr>
                            <a:rPr lang="en-US" altLang="zh-CN" sz="2400" b="0" i="0" smtClean="0">
                              <a:latin typeface="Cambria Math" panose="02040503050406030204" pitchFamily="18" charset="0"/>
                              <a:cs typeface="Times New Roman" panose="02020603050405020304" pitchFamily="18" charset="0"/>
                            </a:rPr>
                            <m:t>cos</m:t>
                          </m:r>
                        </m:fName>
                        <m:e>
                          <m:r>
                            <a:rPr lang="en-US" altLang="zh-CN" sz="2400" b="0" i="1" smtClean="0">
                              <a:latin typeface="Cambria Math" panose="02040503050406030204" pitchFamily="18" charset="0"/>
                              <a:cs typeface="Times New Roman" panose="02020603050405020304" pitchFamily="18" charset="0"/>
                            </a:rPr>
                            <m:t>𝜃</m:t>
                          </m:r>
                        </m:e>
                      </m:func>
                      <m:r>
                        <a:rPr lang="en-US" altLang="zh-CN" sz="2400" b="0" i="1" smtClean="0">
                          <a:latin typeface="Cambria Math" panose="02040503050406030204" pitchFamily="18" charset="0"/>
                          <a:cs typeface="Times New Roman" panose="02020603050405020304" pitchFamily="18" charset="0"/>
                        </a:rPr>
                        <m:t>)</m:t>
                      </m:r>
                    </m:oMath>
                  </m:oMathPara>
                </a14:m>
                <a:endParaRPr lang="zh-CN" altLang="en-US" sz="2400" dirty="0">
                  <a:latin typeface="+mn-ea"/>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451760" y="1268760"/>
                <a:ext cx="8458715" cy="5082807"/>
              </a:xfrm>
              <a:blipFill rotWithShape="0">
                <a:blip r:embed="rId2"/>
                <a:stretch>
                  <a:fillRect t="-1319" r="-4755" b="-179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en-US" altLang="zh-CN" sz="2800" dirty="0" smtClean="0"/>
              <a:t>Compton</a:t>
            </a:r>
            <a:r>
              <a:rPr lang="zh-CN" altLang="en-US" sz="2800" dirty="0" smtClean="0"/>
              <a:t>公式的推导</a:t>
            </a:r>
            <a:endParaRPr lang="zh-CN" altLang="en-US" sz="2800" dirty="0"/>
          </a:p>
        </p:txBody>
      </p:sp>
    </p:spTree>
    <p:extLst>
      <p:ext uri="{BB962C8B-B14F-4D97-AF65-F5344CB8AC3E}">
        <p14:creationId xmlns:p14="http://schemas.microsoft.com/office/powerpoint/2010/main" val="343575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ChangeArrowheads="1"/>
          </p:cNvSpPr>
          <p:nvPr/>
        </p:nvSpPr>
        <p:spPr bwMode="auto">
          <a:xfrm>
            <a:off x="971550" y="1412875"/>
            <a:ext cx="3743325" cy="4524315"/>
          </a:xfrm>
          <a:prstGeom prst="rect">
            <a:avLst/>
          </a:prstGeom>
          <a:noFill/>
          <a:ln>
            <a:noFill/>
          </a:ln>
          <a:effectLst/>
          <a:extLst>
            <a:ext uri="{909E8E84-426E-40DD-AFC4-6F175D3DCCD1}">
              <a14:hiddenFill xmlns:a14="http://schemas.microsoft.com/office/drawing/2010/main">
                <a:gradFill rotWithShape="1">
                  <a:gsLst>
                    <a:gs pos="0">
                      <a:srgbClr val="4C1607"/>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smtClean="0">
                <a:latin typeface="+mn-ea"/>
                <a:ea typeface="+mn-ea"/>
              </a:rPr>
              <a:t>伦琴</a:t>
            </a:r>
            <a:r>
              <a:rPr lang="zh-CN" altLang="en-US" dirty="0">
                <a:latin typeface="+mn-ea"/>
                <a:ea typeface="+mn-ea"/>
              </a:rPr>
              <a:t>在</a:t>
            </a:r>
            <a:r>
              <a:rPr lang="en-US" altLang="zh-CN" dirty="0">
                <a:latin typeface="+mn-ea"/>
                <a:ea typeface="+mn-ea"/>
              </a:rPr>
              <a:t>1895</a:t>
            </a:r>
            <a:r>
              <a:rPr lang="zh-CN" altLang="en-US" dirty="0">
                <a:latin typeface="+mn-ea"/>
                <a:ea typeface="+mn-ea"/>
              </a:rPr>
              <a:t>年年底宣读了第一篇报告</a:t>
            </a:r>
            <a:r>
              <a:rPr lang="en-US" altLang="zh-CN" dirty="0">
                <a:latin typeface="+mn-ea"/>
                <a:ea typeface="+mn-ea"/>
              </a:rPr>
              <a:t>《</a:t>
            </a:r>
            <a:r>
              <a:rPr lang="zh-CN" altLang="en-US" dirty="0">
                <a:latin typeface="+mn-ea"/>
                <a:ea typeface="+mn-ea"/>
              </a:rPr>
              <a:t>论新的射线</a:t>
            </a:r>
            <a:r>
              <a:rPr lang="en-US" altLang="zh-CN" dirty="0">
                <a:latin typeface="+mn-ea"/>
                <a:ea typeface="+mn-ea"/>
              </a:rPr>
              <a:t>》</a:t>
            </a:r>
            <a:r>
              <a:rPr lang="zh-CN" altLang="en-US" dirty="0">
                <a:latin typeface="+mn-ea"/>
                <a:ea typeface="+mn-ea"/>
              </a:rPr>
              <a:t>，并公布了他妻子的手指骨的</a:t>
            </a:r>
            <a:r>
              <a:rPr lang="en-US" altLang="zh-CN" dirty="0">
                <a:latin typeface="+mn-ea"/>
                <a:ea typeface="+mn-ea"/>
              </a:rPr>
              <a:t>X</a:t>
            </a:r>
            <a:r>
              <a:rPr lang="zh-CN" altLang="en-US" dirty="0">
                <a:latin typeface="+mn-ea"/>
                <a:ea typeface="+mn-ea"/>
              </a:rPr>
              <a:t>光像片。伦琴的发现很快引起全世界的强烈反响，许多国家的实验室重复这一实验；单在</a:t>
            </a:r>
            <a:r>
              <a:rPr lang="en-US" altLang="zh-CN" dirty="0">
                <a:latin typeface="+mn-ea"/>
                <a:ea typeface="+mn-ea"/>
              </a:rPr>
              <a:t>1896</a:t>
            </a:r>
            <a:r>
              <a:rPr lang="zh-CN" altLang="en-US" dirty="0">
                <a:latin typeface="+mn-ea"/>
                <a:ea typeface="+mn-ea"/>
              </a:rPr>
              <a:t>年即发表近千篇关于</a:t>
            </a:r>
            <a:r>
              <a:rPr lang="en-US" altLang="zh-CN" dirty="0">
                <a:latin typeface="+mn-ea"/>
                <a:ea typeface="+mn-ea"/>
              </a:rPr>
              <a:t>X</a:t>
            </a:r>
            <a:r>
              <a:rPr lang="zh-CN" altLang="en-US" dirty="0">
                <a:latin typeface="+mn-ea"/>
                <a:ea typeface="+mn-ea"/>
              </a:rPr>
              <a:t>射线的研究和应用的文章。</a:t>
            </a:r>
            <a:r>
              <a:rPr lang="en-US" altLang="zh-CN" dirty="0">
                <a:latin typeface="+mn-ea"/>
                <a:ea typeface="+mn-ea"/>
              </a:rPr>
              <a:t>X</a:t>
            </a:r>
            <a:r>
              <a:rPr lang="zh-CN" altLang="en-US" dirty="0">
                <a:latin typeface="+mn-ea"/>
                <a:ea typeface="+mn-ea"/>
              </a:rPr>
              <a:t>射线发现三个月以后，维也纳的医院在外科治疗中便首次应用</a:t>
            </a:r>
            <a:r>
              <a:rPr lang="en-US" altLang="zh-CN" dirty="0">
                <a:latin typeface="+mn-ea"/>
                <a:ea typeface="+mn-ea"/>
              </a:rPr>
              <a:t>X</a:t>
            </a:r>
            <a:r>
              <a:rPr lang="zh-CN" altLang="en-US" dirty="0">
                <a:latin typeface="+mn-ea"/>
                <a:ea typeface="+mn-ea"/>
              </a:rPr>
              <a:t>射线来拍片。</a:t>
            </a:r>
          </a:p>
        </p:txBody>
      </p:sp>
      <p:pic>
        <p:nvPicPr>
          <p:cNvPr id="355334" name="Picture 6" descr="19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341438"/>
            <a:ext cx="3175000"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55334"/>
                                        </p:tgtEl>
                                        <p:attrNameLst>
                                          <p:attrName>style.visibility</p:attrName>
                                        </p:attrNameLst>
                                      </p:cBhvr>
                                      <p:to>
                                        <p:strVal val="visible"/>
                                      </p:to>
                                    </p:set>
                                    <p:animEffect transition="in" filter="box(out)">
                                      <p:cBhvr>
                                        <p:cTn id="7" dur="500"/>
                                        <p:tgtEl>
                                          <p:spTgt spid="355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683568" y="836712"/>
            <a:ext cx="2411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a:latin typeface="+mn-ea"/>
                <a:ea typeface="+mn-ea"/>
              </a:rPr>
              <a:t>将上式改写为：</a:t>
            </a:r>
          </a:p>
        </p:txBody>
      </p:sp>
      <p:graphicFrame>
        <p:nvGraphicFramePr>
          <p:cNvPr id="79875" name="Object 4"/>
          <p:cNvGraphicFramePr>
            <a:graphicFrameLocks noChangeAspect="1"/>
          </p:cNvGraphicFramePr>
          <p:nvPr>
            <p:extLst>
              <p:ext uri="{D42A27DB-BD31-4B8C-83A1-F6EECF244321}">
                <p14:modId xmlns:p14="http://schemas.microsoft.com/office/powerpoint/2010/main" val="2509643275"/>
              </p:ext>
            </p:extLst>
          </p:nvPr>
        </p:nvGraphicFramePr>
        <p:xfrm>
          <a:off x="3202930" y="604937"/>
          <a:ext cx="3600450" cy="876300"/>
        </p:xfrm>
        <a:graphic>
          <a:graphicData uri="http://schemas.openxmlformats.org/presentationml/2006/ole">
            <mc:AlternateContent xmlns:mc="http://schemas.openxmlformats.org/markup-compatibility/2006">
              <mc:Choice xmlns:v="urn:schemas-microsoft-com:vml" Requires="v">
                <p:oleObj spid="_x0000_s43290" r:id="rId3" imgW="1765300" imgH="431800" progId="Equation.3">
                  <p:embed/>
                </p:oleObj>
              </mc:Choice>
              <mc:Fallback>
                <p:oleObj r:id="rId3" imgW="1765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930" y="604937"/>
                        <a:ext cx="3600450" cy="8763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76" name="Rectangle 5"/>
          <p:cNvSpPr>
            <a:spLocks noChangeArrowheads="1"/>
          </p:cNvSpPr>
          <p:nvPr/>
        </p:nvSpPr>
        <p:spPr bwMode="auto">
          <a:xfrm>
            <a:off x="683568" y="1484412"/>
            <a:ext cx="5076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a:latin typeface="+mn-ea"/>
                <a:ea typeface="+mn-ea"/>
              </a:rPr>
              <a:t>则可得到散射光子的能量表达式</a:t>
            </a:r>
          </a:p>
        </p:txBody>
      </p:sp>
      <p:graphicFrame>
        <p:nvGraphicFramePr>
          <p:cNvPr id="79877" name="Object 7"/>
          <p:cNvGraphicFramePr>
            <a:graphicFrameLocks noChangeAspect="1"/>
          </p:cNvGraphicFramePr>
          <p:nvPr>
            <p:extLst>
              <p:ext uri="{D42A27DB-BD31-4B8C-83A1-F6EECF244321}">
                <p14:modId xmlns:p14="http://schemas.microsoft.com/office/powerpoint/2010/main" val="1684000945"/>
              </p:ext>
            </p:extLst>
          </p:nvPr>
        </p:nvGraphicFramePr>
        <p:xfrm>
          <a:off x="1186805" y="1987650"/>
          <a:ext cx="3878263" cy="1243012"/>
        </p:xfrm>
        <a:graphic>
          <a:graphicData uri="http://schemas.openxmlformats.org/presentationml/2006/ole">
            <mc:AlternateContent xmlns:mc="http://schemas.openxmlformats.org/markup-compatibility/2006">
              <mc:Choice xmlns:v="urn:schemas-microsoft-com:vml" Requires="v">
                <p:oleObj spid="_x0000_s43291" r:id="rId5" imgW="2019300" imgH="647700" progId="Equation.3">
                  <p:embed/>
                </p:oleObj>
              </mc:Choice>
              <mc:Fallback>
                <p:oleObj r:id="rId5" imgW="2019300" imgH="647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6805" y="1987650"/>
                        <a:ext cx="3878263" cy="1243012"/>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78" name="Rectangle 8"/>
          <p:cNvSpPr>
            <a:spLocks noChangeArrowheads="1"/>
          </p:cNvSpPr>
          <p:nvPr/>
        </p:nvSpPr>
        <p:spPr bwMode="auto">
          <a:xfrm>
            <a:off x="539105" y="3211612"/>
            <a:ext cx="6443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a:latin typeface="+mn-ea"/>
                <a:ea typeface="+mn-ea"/>
              </a:rPr>
              <a:t>即散射光子的能量是入射光子能量的函数。</a:t>
            </a:r>
          </a:p>
        </p:txBody>
      </p:sp>
      <p:sp>
        <p:nvSpPr>
          <p:cNvPr id="79879" name="Rectangle 9"/>
          <p:cNvSpPr>
            <a:spLocks noChangeArrowheads="1"/>
          </p:cNvSpPr>
          <p:nvPr/>
        </p:nvSpPr>
        <p:spPr bwMode="auto">
          <a:xfrm>
            <a:off x="1042343" y="3716437"/>
            <a:ext cx="3635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a:latin typeface="+mn-ea"/>
                <a:ea typeface="+mn-ea"/>
              </a:rPr>
              <a:t> 反冲电子的动能</a:t>
            </a:r>
          </a:p>
        </p:txBody>
      </p:sp>
      <p:graphicFrame>
        <p:nvGraphicFramePr>
          <p:cNvPr id="79880" name="Object 11"/>
          <p:cNvGraphicFramePr>
            <a:graphicFrameLocks noChangeAspect="1"/>
          </p:cNvGraphicFramePr>
          <p:nvPr>
            <p:extLst>
              <p:ext uri="{D42A27DB-BD31-4B8C-83A1-F6EECF244321}">
                <p14:modId xmlns:p14="http://schemas.microsoft.com/office/powerpoint/2010/main" val="146333815"/>
              </p:ext>
            </p:extLst>
          </p:nvPr>
        </p:nvGraphicFramePr>
        <p:xfrm>
          <a:off x="1050280" y="4292700"/>
          <a:ext cx="5746750" cy="876300"/>
        </p:xfrm>
        <a:graphic>
          <a:graphicData uri="http://schemas.openxmlformats.org/presentationml/2006/ole">
            <mc:AlternateContent xmlns:mc="http://schemas.openxmlformats.org/markup-compatibility/2006">
              <mc:Choice xmlns:v="urn:schemas-microsoft-com:vml" Requires="v">
                <p:oleObj spid="_x0000_s43292" name="公式" r:id="rId7" imgW="2743200" imgH="419100" progId="Equation.3">
                  <p:embed/>
                </p:oleObj>
              </mc:Choice>
              <mc:Fallback>
                <p:oleObj name="公式" r:id="rId7" imgW="27432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280" y="4292700"/>
                        <a:ext cx="5746750" cy="87630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1" name="Object 13"/>
          <p:cNvGraphicFramePr>
            <a:graphicFrameLocks noChangeAspect="1"/>
          </p:cNvGraphicFramePr>
          <p:nvPr>
            <p:extLst>
              <p:ext uri="{D42A27DB-BD31-4B8C-83A1-F6EECF244321}">
                <p14:modId xmlns:p14="http://schemas.microsoft.com/office/powerpoint/2010/main" val="1680003980"/>
              </p:ext>
            </p:extLst>
          </p:nvPr>
        </p:nvGraphicFramePr>
        <p:xfrm>
          <a:off x="970905" y="5157887"/>
          <a:ext cx="3744913" cy="900113"/>
        </p:xfrm>
        <a:graphic>
          <a:graphicData uri="http://schemas.openxmlformats.org/presentationml/2006/ole">
            <mc:AlternateContent xmlns:mc="http://schemas.openxmlformats.org/markup-compatibility/2006">
              <mc:Choice xmlns:v="urn:schemas-microsoft-com:vml" Requires="v">
                <p:oleObj spid="_x0000_s43293" r:id="rId9" imgW="1739900" imgH="419100" progId="Equation.3">
                  <p:embed/>
                </p:oleObj>
              </mc:Choice>
              <mc:Fallback>
                <p:oleObj r:id="rId9" imgW="1739900" imgH="41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905" y="5157887"/>
                        <a:ext cx="3744913" cy="900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2" name="Object 16"/>
          <p:cNvGraphicFramePr>
            <a:graphicFrameLocks noChangeAspect="1"/>
          </p:cNvGraphicFramePr>
          <p:nvPr>
            <p:extLst>
              <p:ext uri="{D42A27DB-BD31-4B8C-83A1-F6EECF244321}">
                <p14:modId xmlns:p14="http://schemas.microsoft.com/office/powerpoint/2010/main" val="2159297334"/>
              </p:ext>
            </p:extLst>
          </p:nvPr>
        </p:nvGraphicFramePr>
        <p:xfrm>
          <a:off x="5292080" y="2132112"/>
          <a:ext cx="2374900" cy="930275"/>
        </p:xfrm>
        <a:graphic>
          <a:graphicData uri="http://schemas.openxmlformats.org/presentationml/2006/ole">
            <mc:AlternateContent xmlns:mc="http://schemas.openxmlformats.org/markup-compatibility/2006">
              <mc:Choice xmlns:v="urn:schemas-microsoft-com:vml" Requires="v">
                <p:oleObj spid="_x0000_s43294" name="公式" r:id="rId11" imgW="1066800" imgH="419100" progId="Equation.3">
                  <p:embed/>
                </p:oleObj>
              </mc:Choice>
              <mc:Fallback>
                <p:oleObj name="公式" r:id="rId11" imgW="10668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2080" y="2132112"/>
                        <a:ext cx="2374900" cy="930275"/>
                      </a:xfrm>
                      <a:prstGeom prst="rect">
                        <a:avLst/>
                      </a:prstGeom>
                      <a:solidFill>
                        <a:srgbClr val="FFFF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330823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r>
                      <a:rPr lang="en-US" altLang="zh-CN" sz="2400" i="1" dirty="0">
                        <a:latin typeface="Cambria Math" panose="02040503050406030204" pitchFamily="18" charset="0"/>
                      </a:rPr>
                      <m:t>h</m:t>
                    </m:r>
                    <m:r>
                      <a:rPr lang="en-US" altLang="zh-CN" sz="2400" i="1" dirty="0">
                        <a:latin typeface="Cambria Math" panose="02040503050406030204" pitchFamily="18" charset="0"/>
                      </a:rPr>
                      <m:t>/</m:t>
                    </m:r>
                    <m:r>
                      <a:rPr lang="en-US" altLang="zh-CN" sz="2400" i="1" dirty="0">
                        <a:latin typeface="Cambria Math" panose="02040503050406030204" pitchFamily="18" charset="0"/>
                      </a:rPr>
                      <m:t>𝑚</m:t>
                    </m:r>
                    <m:r>
                      <a:rPr lang="en-US" altLang="zh-CN" sz="2400" i="1" baseline="-8000" dirty="0">
                        <a:latin typeface="Cambria Math" panose="02040503050406030204" pitchFamily="18" charset="0"/>
                      </a:rPr>
                      <m:t>0</m:t>
                    </m:r>
                    <m:r>
                      <a:rPr lang="en-US" altLang="zh-CN" sz="2400" i="1" dirty="0">
                        <a:latin typeface="Cambria Math" panose="02040503050406030204" pitchFamily="18" charset="0"/>
                      </a:rPr>
                      <m:t>𝑐</m:t>
                    </m:r>
                  </m:oMath>
                </a14:m>
                <a:r>
                  <a:rPr lang="zh-CN" altLang="en-US" sz="2400" dirty="0">
                    <a:latin typeface="+mn-ea"/>
                  </a:rPr>
                  <a:t>的量纲是长度，称为</a:t>
                </a:r>
                <a:r>
                  <a:rPr lang="zh-CN" altLang="en-US" sz="2400" dirty="0">
                    <a:solidFill>
                      <a:srgbClr val="CC0000"/>
                    </a:solidFill>
                    <a:latin typeface="+mn-ea"/>
                  </a:rPr>
                  <a:t>电子的康普顿波长</a:t>
                </a:r>
                <a:r>
                  <a:rPr lang="zh-CN" altLang="en-US" sz="2400" dirty="0">
                    <a:latin typeface="+mn-ea"/>
                  </a:rPr>
                  <a:t>，其物理含义是：</a:t>
                </a:r>
                <a:r>
                  <a:rPr lang="zh-CN" altLang="en-US" sz="2400" dirty="0">
                    <a:solidFill>
                      <a:srgbClr val="0070C0"/>
                    </a:solidFill>
                    <a:latin typeface="+mn-ea"/>
                  </a:rPr>
                  <a:t>入射光子的能量与电子的静止能量相等时所相应的光子的波长</a:t>
                </a:r>
                <a:r>
                  <a:rPr lang="zh-CN" altLang="en-US" sz="2400" dirty="0">
                    <a:latin typeface="+mn-ea"/>
                  </a:rPr>
                  <a:t>，</a:t>
                </a:r>
                <a:r>
                  <a:rPr lang="zh-CN" altLang="en-US" sz="2400" dirty="0" smtClean="0">
                    <a:latin typeface="+mn-ea"/>
                  </a:rPr>
                  <a:t>即</a:t>
                </a:r>
                <a:endParaRPr lang="en-US" altLang="zh-CN" sz="2400" dirty="0" smtClean="0">
                  <a:latin typeface="+mn-ea"/>
                </a:endParaRPr>
              </a:p>
              <a:p>
                <a:endParaRPr lang="en-US" altLang="zh-CN" sz="2400" dirty="0">
                  <a:latin typeface="+mn-ea"/>
                </a:endParaRPr>
              </a:p>
              <a:p>
                <a:endParaRPr lang="en-US" altLang="zh-CN" sz="2400" dirty="0" smtClean="0">
                  <a:latin typeface="+mn-ea"/>
                </a:endParaRPr>
              </a:p>
              <a:p>
                <a:endParaRPr lang="en-US" altLang="zh-CN" sz="2400" dirty="0">
                  <a:latin typeface="+mn-ea"/>
                </a:endParaRPr>
              </a:p>
              <a:p>
                <a:endParaRPr lang="en-US" altLang="zh-CN" sz="2400" dirty="0" smtClean="0">
                  <a:latin typeface="+mn-ea"/>
                </a:endParaRPr>
              </a:p>
              <a:p>
                <a:endParaRPr lang="en-US" altLang="zh-CN" sz="2400" dirty="0">
                  <a:latin typeface="+mn-ea"/>
                </a:endParaRPr>
              </a:p>
              <a:p>
                <a:r>
                  <a:rPr lang="zh-CN" altLang="en-US" sz="2400" dirty="0" smtClean="0">
                    <a:latin typeface="+mn-ea"/>
                  </a:rPr>
                  <a:t>或者在</a:t>
                </a:r>
                <a:r>
                  <a:rPr lang="en-US" altLang="zh-CN" sz="2400" i="1" dirty="0">
                    <a:latin typeface="+mn-ea"/>
                  </a:rPr>
                  <a:t>θ</a:t>
                </a:r>
                <a:r>
                  <a:rPr lang="en-US" altLang="zh-CN" sz="2400" dirty="0">
                    <a:latin typeface="+mn-ea"/>
                  </a:rPr>
                  <a:t>=90°</a:t>
                </a:r>
                <a:r>
                  <a:rPr lang="zh-CN" altLang="en-US" sz="2400" dirty="0">
                    <a:latin typeface="+mn-ea"/>
                  </a:rPr>
                  <a:t>时，</a:t>
                </a:r>
                <a:r>
                  <a:rPr lang="zh-CN" altLang="en-US" sz="2400" dirty="0">
                    <a:solidFill>
                      <a:srgbClr val="0070C0"/>
                    </a:solidFill>
                    <a:latin typeface="+mn-ea"/>
                  </a:rPr>
                  <a:t>入射波与散射波的波长之差</a:t>
                </a:r>
                <a:r>
                  <a:rPr lang="zh-CN" altLang="en-US" sz="2400" dirty="0">
                    <a:latin typeface="+mn-ea"/>
                  </a:rPr>
                  <a:t>。</a:t>
                </a:r>
              </a:p>
              <a:p>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3"/>
                <a:stretch>
                  <a:fillRect t="-14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a:xfrm>
                <a:off x="138336" y="277498"/>
                <a:ext cx="8867328" cy="994122"/>
              </a:xfrm>
            </p:spPr>
            <p:txBody>
              <a:bodyPr>
                <a:noAutofit/>
              </a:bodyPr>
              <a:lstStyle/>
              <a:p>
                <a14:m>
                  <m:oMath xmlns:m="http://schemas.openxmlformats.org/officeDocument/2006/math">
                    <m:r>
                      <m:rPr>
                        <m:sty m:val="p"/>
                      </m:rPr>
                      <a:rPr lang="en-US" altLang="zh-CN" sz="2800" b="0">
                        <a:latin typeface="Cambria Math" panose="02040503050406030204" pitchFamily="18" charset="0"/>
                        <a:cs typeface="Times New Roman" panose="02020603050405020304" pitchFamily="18" charset="0"/>
                      </a:rPr>
                      <m:t>Δ</m:t>
                    </m:r>
                    <m:r>
                      <a:rPr lang="en-US" altLang="zh-CN" sz="2800" b="0" i="1">
                        <a:latin typeface="Cambria Math" panose="02040503050406030204" pitchFamily="18" charset="0"/>
                        <a:cs typeface="Times New Roman" panose="02020603050405020304" pitchFamily="18" charset="0"/>
                      </a:rPr>
                      <m:t>𝜆</m:t>
                    </m:r>
                    <m:r>
                      <a:rPr lang="en-US" altLang="zh-CN" sz="2800" b="0" i="1">
                        <a:latin typeface="Cambria Math" panose="02040503050406030204" pitchFamily="18" charset="0"/>
                        <a:cs typeface="Times New Roman" panose="02020603050405020304" pitchFamily="18" charset="0"/>
                      </a:rPr>
                      <m:t>=</m:t>
                    </m:r>
                    <m:f>
                      <m:fPr>
                        <m:ctrlPr>
                          <a:rPr lang="en-US" altLang="zh-CN" sz="2800" b="0" i="1">
                            <a:latin typeface="Cambria Math" panose="02040503050406030204" pitchFamily="18" charset="0"/>
                            <a:cs typeface="Times New Roman" panose="02020603050405020304" pitchFamily="18" charset="0"/>
                          </a:rPr>
                        </m:ctrlPr>
                      </m:fPr>
                      <m:num>
                        <m:r>
                          <a:rPr lang="en-US" altLang="zh-CN" sz="2800" b="0" i="1">
                            <a:latin typeface="Cambria Math" panose="02040503050406030204" pitchFamily="18" charset="0"/>
                            <a:cs typeface="Times New Roman" panose="02020603050405020304" pitchFamily="18" charset="0"/>
                          </a:rPr>
                          <m:t>h</m:t>
                        </m:r>
                      </m:num>
                      <m:den>
                        <m:sSub>
                          <m:sSubPr>
                            <m:ctrlPr>
                              <a:rPr lang="en-US" altLang="zh-CN" sz="2800" b="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𝑚</m:t>
                            </m:r>
                          </m:e>
                          <m:sub>
                            <m:r>
                              <a:rPr lang="en-US" altLang="zh-CN" sz="2800" b="0" i="1">
                                <a:latin typeface="Cambria Math" panose="02040503050406030204" pitchFamily="18" charset="0"/>
                                <a:cs typeface="Times New Roman" panose="02020603050405020304" pitchFamily="18" charset="0"/>
                              </a:rPr>
                              <m:t>0</m:t>
                            </m:r>
                          </m:sub>
                        </m:sSub>
                        <m:r>
                          <a:rPr lang="en-US" altLang="zh-CN" sz="2800" b="0" i="1">
                            <a:latin typeface="Cambria Math" panose="02040503050406030204" pitchFamily="18" charset="0"/>
                            <a:cs typeface="Times New Roman" panose="02020603050405020304" pitchFamily="18" charset="0"/>
                          </a:rPr>
                          <m:t>𝑐</m:t>
                        </m:r>
                      </m:den>
                    </m:f>
                    <m:r>
                      <a:rPr lang="en-US" altLang="zh-CN" sz="2800" b="0" i="1">
                        <a:latin typeface="Cambria Math" panose="02040503050406030204" pitchFamily="18" charset="0"/>
                        <a:cs typeface="Times New Roman" panose="02020603050405020304" pitchFamily="18" charset="0"/>
                      </a:rPr>
                      <m:t>(1−</m:t>
                    </m:r>
                    <m:func>
                      <m:funcPr>
                        <m:ctrlPr>
                          <a:rPr lang="en-US" altLang="zh-CN" sz="2800" b="0" i="1">
                            <a:latin typeface="Cambria Math" panose="02040503050406030204" pitchFamily="18" charset="0"/>
                            <a:cs typeface="Times New Roman" panose="02020603050405020304" pitchFamily="18" charset="0"/>
                          </a:rPr>
                        </m:ctrlPr>
                      </m:funcPr>
                      <m:fName>
                        <m:r>
                          <m:rPr>
                            <m:sty m:val="p"/>
                          </m:rPr>
                          <a:rPr lang="en-US" altLang="zh-CN" sz="2800" b="0">
                            <a:latin typeface="Cambria Math" panose="02040503050406030204" pitchFamily="18" charset="0"/>
                            <a:cs typeface="Times New Roman" panose="02020603050405020304" pitchFamily="18" charset="0"/>
                          </a:rPr>
                          <m:t>cos</m:t>
                        </m:r>
                      </m:fName>
                      <m:e>
                        <m:r>
                          <a:rPr lang="en-US" altLang="zh-CN" sz="2800" b="0" i="1">
                            <a:latin typeface="Cambria Math" panose="02040503050406030204" pitchFamily="18" charset="0"/>
                            <a:cs typeface="Times New Roman" panose="02020603050405020304" pitchFamily="18" charset="0"/>
                          </a:rPr>
                          <m:t>𝜃</m:t>
                        </m:r>
                      </m:e>
                    </m:func>
                    <m:r>
                      <a:rPr lang="en-US" altLang="zh-CN" sz="2800" b="0" i="1">
                        <a:latin typeface="Cambria Math" panose="02040503050406030204" pitchFamily="18" charset="0"/>
                        <a:cs typeface="Times New Roman" panose="02020603050405020304" pitchFamily="18" charset="0"/>
                      </a:rPr>
                      <m:t>)</m:t>
                    </m:r>
                  </m:oMath>
                </a14:m>
                <a:r>
                  <a:rPr lang="zh-CN" altLang="en-US" sz="2800" dirty="0" smtClean="0"/>
                  <a:t>物理意义</a:t>
                </a:r>
                <a:r>
                  <a:rPr lang="en-US" altLang="zh-CN" sz="2800" dirty="0" smtClean="0"/>
                  <a:t>——</a:t>
                </a:r>
                <a:br>
                  <a:rPr lang="en-US" altLang="zh-CN" sz="2800" dirty="0" smtClean="0"/>
                </a:br>
                <a:r>
                  <a:rPr lang="en-US" altLang="zh-CN" sz="2800" dirty="0"/>
                  <a:t>(</a:t>
                </a:r>
                <a:r>
                  <a:rPr lang="en-US" altLang="zh-CN" sz="2800" dirty="0" smtClean="0"/>
                  <a:t>1)</a:t>
                </a:r>
                <a:r>
                  <a:rPr lang="zh-CN" altLang="en-US" sz="2800" dirty="0" smtClean="0"/>
                  <a:t>电子的</a:t>
                </a:r>
                <a:r>
                  <a:rPr lang="en-US" altLang="zh-CN" sz="2800" dirty="0" smtClean="0"/>
                  <a:t>Compton</a:t>
                </a:r>
                <a:r>
                  <a:rPr lang="zh-CN" altLang="en-US" sz="2800" dirty="0" smtClean="0"/>
                  <a:t>波长</a:t>
                </a:r>
                <a:endParaRPr lang="zh-CN" altLang="en-US" sz="2800"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xfrm>
                <a:off x="138336" y="277498"/>
                <a:ext cx="8867328" cy="994122"/>
              </a:xfrm>
              <a:blipFill rotWithShape="0">
                <a:blip r:embed="rId4"/>
                <a:stretch>
                  <a:fillRect t="-1840" b="-5521"/>
                </a:stretch>
              </a:blipFill>
            </p:spPr>
            <p:txBody>
              <a:bodyPr/>
              <a:lstStyle/>
              <a:p>
                <a:r>
                  <a:rPr lang="zh-CN" altLang="en-US">
                    <a:noFill/>
                  </a:rPr>
                  <a:t> </a:t>
                </a:r>
              </a:p>
            </p:txBody>
          </p:sp>
        </mc:Fallback>
      </mc:AlternateContent>
      <p:graphicFrame>
        <p:nvGraphicFramePr>
          <p:cNvPr id="4" name="Object 4"/>
          <p:cNvGraphicFramePr>
            <a:graphicFrameLocks noChangeAspect="1"/>
          </p:cNvGraphicFramePr>
          <p:nvPr>
            <p:extLst>
              <p:ext uri="{D42A27DB-BD31-4B8C-83A1-F6EECF244321}">
                <p14:modId xmlns:p14="http://schemas.microsoft.com/office/powerpoint/2010/main" val="1986179621"/>
              </p:ext>
            </p:extLst>
          </p:nvPr>
        </p:nvGraphicFramePr>
        <p:xfrm>
          <a:off x="1547664" y="2852936"/>
          <a:ext cx="3886200" cy="792162"/>
        </p:xfrm>
        <a:graphic>
          <a:graphicData uri="http://schemas.openxmlformats.org/presentationml/2006/ole">
            <mc:AlternateContent xmlns:mc="http://schemas.openxmlformats.org/markup-compatibility/2006">
              <mc:Choice xmlns:v="urn:schemas-microsoft-com:vml" Requires="v">
                <p:oleObj spid="_x0000_s59426" r:id="rId5" imgW="1916868" imgH="393529" progId="Equation.3">
                  <p:embed/>
                </p:oleObj>
              </mc:Choice>
              <mc:Fallback>
                <p:oleObj r:id="rId5" imgW="1916868"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2852936"/>
                        <a:ext cx="3886200" cy="79216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1086135562"/>
              </p:ext>
            </p:extLst>
          </p:nvPr>
        </p:nvGraphicFramePr>
        <p:xfrm>
          <a:off x="1547664" y="3787973"/>
          <a:ext cx="4267200" cy="831850"/>
        </p:xfrm>
        <a:graphic>
          <a:graphicData uri="http://schemas.openxmlformats.org/presentationml/2006/ole">
            <mc:AlternateContent xmlns:mc="http://schemas.openxmlformats.org/markup-compatibility/2006">
              <mc:Choice xmlns:v="urn:schemas-microsoft-com:vml" Requires="v">
                <p:oleObj spid="_x0000_s59427" r:id="rId7" imgW="2298700" imgH="444500" progId="Equation.3">
                  <p:embed/>
                </p:oleObj>
              </mc:Choice>
              <mc:Fallback>
                <p:oleObj r:id="rId7" imgW="2298700" imgH="444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3787973"/>
                        <a:ext cx="4267200" cy="8318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35036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396342" y="835025"/>
            <a:ext cx="817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a:latin typeface="Times New Roman" panose="02020603050405020304" pitchFamily="18" charset="0"/>
                <a:ea typeface="+mn-ea"/>
                <a:cs typeface="Times New Roman" panose="02020603050405020304" pitchFamily="18" charset="0"/>
              </a:rPr>
              <a:t>除了定义</a:t>
            </a:r>
            <a:r>
              <a:rPr lang="en-US" altLang="zh-CN" i="1" dirty="0" err="1">
                <a:latin typeface="Times New Roman" panose="02020603050405020304" pitchFamily="18" charset="0"/>
                <a:ea typeface="+mn-ea"/>
                <a:cs typeface="Times New Roman" panose="02020603050405020304" pitchFamily="18" charset="0"/>
              </a:rPr>
              <a:t>λ</a:t>
            </a:r>
            <a:r>
              <a:rPr lang="en-US" altLang="zh-CN" baseline="-8000" dirty="0" err="1">
                <a:latin typeface="Times New Roman" panose="02020603050405020304" pitchFamily="18" charset="0"/>
                <a:ea typeface="+mn-ea"/>
                <a:cs typeface="Times New Roman" panose="02020603050405020304" pitchFamily="18" charset="0"/>
              </a:rPr>
              <a:t>eC</a:t>
            </a:r>
            <a:r>
              <a:rPr lang="en-US" altLang="zh-CN" dirty="0">
                <a:latin typeface="Times New Roman" panose="02020603050405020304" pitchFamily="18" charset="0"/>
                <a:ea typeface="+mn-ea"/>
                <a:cs typeface="Times New Roman" panose="02020603050405020304" pitchFamily="18" charset="0"/>
              </a:rPr>
              <a:t>=</a:t>
            </a:r>
            <a:r>
              <a:rPr lang="en-US" altLang="zh-CN" i="1" dirty="0">
                <a:latin typeface="Times New Roman" panose="02020603050405020304" pitchFamily="18" charset="0"/>
                <a:ea typeface="+mn-ea"/>
                <a:cs typeface="Times New Roman" panose="02020603050405020304" pitchFamily="18" charset="0"/>
              </a:rPr>
              <a:t>h/m</a:t>
            </a:r>
            <a:r>
              <a:rPr lang="en-US" altLang="zh-CN" baseline="-8000" dirty="0">
                <a:latin typeface="Times New Roman" panose="02020603050405020304" pitchFamily="18" charset="0"/>
                <a:ea typeface="+mn-ea"/>
                <a:cs typeface="Times New Roman" panose="02020603050405020304" pitchFamily="18" charset="0"/>
              </a:rPr>
              <a:t>0</a:t>
            </a:r>
            <a:r>
              <a:rPr lang="en-US" altLang="zh-CN" i="1" dirty="0">
                <a:latin typeface="Times New Roman" panose="02020603050405020304" pitchFamily="18" charset="0"/>
                <a:ea typeface="+mn-ea"/>
                <a:cs typeface="Times New Roman" panose="02020603050405020304" pitchFamily="18" charset="0"/>
              </a:rPr>
              <a:t>c</a:t>
            </a:r>
            <a:r>
              <a:rPr lang="zh-CN" altLang="en-US" dirty="0">
                <a:latin typeface="Times New Roman" panose="02020603050405020304" pitchFamily="18" charset="0"/>
                <a:ea typeface="+mn-ea"/>
                <a:cs typeface="Times New Roman" panose="02020603050405020304" pitchFamily="18" charset="0"/>
              </a:rPr>
              <a:t>为电子的康普顿波长外，人们还定义： </a:t>
            </a:r>
          </a:p>
        </p:txBody>
      </p:sp>
      <p:graphicFrame>
        <p:nvGraphicFramePr>
          <p:cNvPr id="81923" name="Object 4"/>
          <p:cNvGraphicFramePr>
            <a:graphicFrameLocks noChangeAspect="1"/>
          </p:cNvGraphicFramePr>
          <p:nvPr>
            <p:extLst>
              <p:ext uri="{D42A27DB-BD31-4B8C-83A1-F6EECF244321}">
                <p14:modId xmlns:p14="http://schemas.microsoft.com/office/powerpoint/2010/main" val="119534904"/>
              </p:ext>
            </p:extLst>
          </p:nvPr>
        </p:nvGraphicFramePr>
        <p:xfrm>
          <a:off x="1205967" y="1555849"/>
          <a:ext cx="6553200" cy="1020763"/>
        </p:xfrm>
        <a:graphic>
          <a:graphicData uri="http://schemas.openxmlformats.org/presentationml/2006/ole">
            <mc:AlternateContent xmlns:mc="http://schemas.openxmlformats.org/markup-compatibility/2006">
              <mc:Choice xmlns:v="urn:schemas-microsoft-com:vml" Requires="v">
                <p:oleObj spid="_x0000_s45170" r:id="rId3" imgW="2933700" imgH="457200" progId="Equation.3">
                  <p:embed/>
                </p:oleObj>
              </mc:Choice>
              <mc:Fallback>
                <p:oleObj r:id="rId3" imgW="29337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967" y="1555849"/>
                        <a:ext cx="6553200" cy="1020763"/>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4" name="Rectangle 5"/>
          <p:cNvSpPr>
            <a:spLocks noChangeArrowheads="1"/>
          </p:cNvSpPr>
          <p:nvPr/>
        </p:nvSpPr>
        <p:spPr bwMode="auto">
          <a:xfrm>
            <a:off x="342367" y="2924274"/>
            <a:ext cx="882015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a:latin typeface="Times New Roman" panose="02020603050405020304" pitchFamily="18" charset="0"/>
                <a:ea typeface="+mn-ea"/>
                <a:cs typeface="Times New Roman" panose="02020603050405020304" pitchFamily="18" charset="0"/>
              </a:rPr>
              <a:t>为</a:t>
            </a:r>
            <a:r>
              <a:rPr lang="zh-CN" altLang="en-US" dirty="0">
                <a:solidFill>
                  <a:srgbClr val="C00000"/>
                </a:solidFill>
                <a:latin typeface="Times New Roman" panose="02020603050405020304" pitchFamily="18" charset="0"/>
                <a:ea typeface="+mn-ea"/>
                <a:cs typeface="Times New Roman" panose="02020603050405020304" pitchFamily="18" charset="0"/>
              </a:rPr>
              <a:t>折合电子康普顿波长</a:t>
            </a:r>
            <a:r>
              <a:rPr lang="zh-CN" altLang="en-US" dirty="0">
                <a:latin typeface="Times New Roman" panose="02020603050405020304" pitchFamily="18" charset="0"/>
                <a:ea typeface="+mn-ea"/>
                <a:cs typeface="Times New Roman" panose="02020603050405020304" pitchFamily="18" charset="0"/>
              </a:rPr>
              <a:t>，式中</a:t>
            </a:r>
            <a:r>
              <a:rPr lang="en-US" altLang="zh-CN" i="1" dirty="0">
                <a:latin typeface="Times New Roman" panose="02020603050405020304" pitchFamily="18" charset="0"/>
                <a:ea typeface="+mn-ea"/>
                <a:cs typeface="Times New Roman" panose="02020603050405020304" pitchFamily="18" charset="0"/>
              </a:rPr>
              <a:t>r</a:t>
            </a:r>
            <a:r>
              <a:rPr lang="en-US" altLang="zh-CN" baseline="-8000" dirty="0">
                <a:latin typeface="Times New Roman" panose="02020603050405020304" pitchFamily="18" charset="0"/>
                <a:ea typeface="+mn-ea"/>
                <a:cs typeface="Times New Roman" panose="02020603050405020304" pitchFamily="18" charset="0"/>
              </a:rPr>
              <a:t>e</a:t>
            </a:r>
            <a:r>
              <a:rPr lang="zh-CN" altLang="en-US" dirty="0">
                <a:latin typeface="Times New Roman" panose="02020603050405020304" pitchFamily="18" charset="0"/>
                <a:ea typeface="+mn-ea"/>
                <a:cs typeface="Times New Roman" panose="02020603050405020304" pitchFamily="18" charset="0"/>
              </a:rPr>
              <a:t>为经典电子半径，它的定义为： </a:t>
            </a:r>
          </a:p>
          <a:p>
            <a:pPr algn="l" eaLnBrk="1" hangingPunct="1"/>
            <a:endParaRPr lang="zh-CN" altLang="en-US" dirty="0">
              <a:latin typeface="Times New Roman" panose="02020603050405020304" pitchFamily="18" charset="0"/>
              <a:ea typeface="+mn-ea"/>
              <a:cs typeface="Times New Roman" panose="02020603050405020304" pitchFamily="18" charset="0"/>
            </a:endParaRPr>
          </a:p>
          <a:p>
            <a:pPr algn="l" eaLnBrk="1" hangingPunct="1"/>
            <a:endParaRPr lang="zh-CN" altLang="en-US" dirty="0">
              <a:latin typeface="Times New Roman" panose="02020603050405020304" pitchFamily="18" charset="0"/>
              <a:ea typeface="+mn-ea"/>
              <a:cs typeface="Times New Roman" panose="02020603050405020304" pitchFamily="18" charset="0"/>
            </a:endParaRPr>
          </a:p>
          <a:p>
            <a:pPr algn="l" eaLnBrk="1" hangingPunct="1"/>
            <a:endParaRPr lang="zh-CN" altLang="en-US" dirty="0">
              <a:latin typeface="Times New Roman" panose="02020603050405020304" pitchFamily="18" charset="0"/>
              <a:ea typeface="+mn-ea"/>
              <a:cs typeface="Times New Roman" panose="02020603050405020304" pitchFamily="18" charset="0"/>
            </a:endParaRPr>
          </a:p>
          <a:p>
            <a:pPr algn="l" eaLnBrk="1" hangingPunct="1"/>
            <a:endParaRPr lang="zh-CN" altLang="en-US" dirty="0">
              <a:latin typeface="Times New Roman" panose="02020603050405020304" pitchFamily="18" charset="0"/>
              <a:ea typeface="+mn-ea"/>
              <a:cs typeface="Times New Roman" panose="02020603050405020304" pitchFamily="18" charset="0"/>
            </a:endParaRPr>
          </a:p>
          <a:p>
            <a:pPr algn="l" eaLnBrk="1" hangingPunct="1"/>
            <a:r>
              <a:rPr lang="zh-CN" altLang="en-US" dirty="0">
                <a:latin typeface="Times New Roman" panose="02020603050405020304" pitchFamily="18" charset="0"/>
                <a:ea typeface="+mn-ea"/>
                <a:cs typeface="Times New Roman" panose="02020603050405020304" pitchFamily="18" charset="0"/>
              </a:rPr>
              <a:t>上式告诉我们：折合电子康普顿波长约为经典电子半径的</a:t>
            </a:r>
            <a:r>
              <a:rPr lang="en-US" altLang="zh-CN" dirty="0">
                <a:latin typeface="Times New Roman" panose="02020603050405020304" pitchFamily="18" charset="0"/>
                <a:ea typeface="+mn-ea"/>
                <a:cs typeface="Times New Roman" panose="02020603050405020304" pitchFamily="18" charset="0"/>
              </a:rPr>
              <a:t>137</a:t>
            </a:r>
            <a:r>
              <a:rPr lang="zh-CN" altLang="en-US" dirty="0">
                <a:latin typeface="Times New Roman" panose="02020603050405020304" pitchFamily="18" charset="0"/>
                <a:ea typeface="+mn-ea"/>
                <a:cs typeface="Times New Roman" panose="02020603050405020304" pitchFamily="18" charset="0"/>
              </a:rPr>
              <a:t>倍。</a:t>
            </a:r>
          </a:p>
        </p:txBody>
      </p:sp>
      <p:graphicFrame>
        <p:nvGraphicFramePr>
          <p:cNvPr id="81925" name="Object 7"/>
          <p:cNvGraphicFramePr>
            <a:graphicFrameLocks noChangeAspect="1"/>
          </p:cNvGraphicFramePr>
          <p:nvPr>
            <p:extLst>
              <p:ext uri="{D42A27DB-BD31-4B8C-83A1-F6EECF244321}">
                <p14:modId xmlns:p14="http://schemas.microsoft.com/office/powerpoint/2010/main" val="4209839685"/>
              </p:ext>
            </p:extLst>
          </p:nvPr>
        </p:nvGraphicFramePr>
        <p:xfrm>
          <a:off x="1205967" y="3500537"/>
          <a:ext cx="6337300" cy="1011237"/>
        </p:xfrm>
        <a:graphic>
          <a:graphicData uri="http://schemas.openxmlformats.org/presentationml/2006/ole">
            <mc:AlternateContent xmlns:mc="http://schemas.openxmlformats.org/markup-compatibility/2006">
              <mc:Choice xmlns:v="urn:schemas-microsoft-com:vml" Requires="v">
                <p:oleObj spid="_x0000_s45171" r:id="rId5" imgW="2870200" imgH="457200" progId="Equation.3">
                  <p:embed/>
                </p:oleObj>
              </mc:Choice>
              <mc:Fallback>
                <p:oleObj r:id="rId5" imgW="28702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5967" y="3500537"/>
                        <a:ext cx="6337300" cy="101123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436086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484784"/>
            <a:ext cx="8229600" cy="4525962"/>
          </a:xfrm>
        </p:spPr>
        <p:txBody>
          <a:bodyPr/>
          <a:lstStyle/>
          <a:p>
            <a:pPr indent="457200" algn="just">
              <a:spcBef>
                <a:spcPct val="0"/>
              </a:spcBef>
              <a:buClrTx/>
              <a:buFontTx/>
              <a:buNone/>
            </a:pPr>
            <a:r>
              <a:rPr lang="zh-CN" altLang="en-US" sz="2400" dirty="0" smtClean="0">
                <a:latin typeface="Times New Roman" panose="02020603050405020304" pitchFamily="18" charset="0"/>
                <a:cs typeface="Times New Roman" panose="02020603050405020304" pitchFamily="18" charset="0"/>
              </a:rPr>
              <a:t>由</a:t>
            </a:r>
            <a:r>
              <a:rPr lang="zh-CN" altLang="en-US" sz="2400" dirty="0">
                <a:latin typeface="Times New Roman" panose="02020603050405020304" pitchFamily="18" charset="0"/>
                <a:cs typeface="Times New Roman" panose="02020603050405020304" pitchFamily="18" charset="0"/>
              </a:rPr>
              <a:t>康普顿散射公式可以看出，</a:t>
            </a:r>
            <a:r>
              <a:rPr lang="en-US" altLang="zh-CN" sz="2400" dirty="0" err="1">
                <a:latin typeface="Times New Roman" panose="02020603050405020304" pitchFamily="18" charset="0"/>
                <a:cs typeface="Times New Roman" panose="02020603050405020304" pitchFamily="18" charset="0"/>
              </a:rPr>
              <a:t>Δ</a:t>
            </a:r>
            <a:r>
              <a:rPr lang="en-US" altLang="zh-CN" sz="2400" i="1" dirty="0" err="1">
                <a:latin typeface="Times New Roman" panose="02020603050405020304" pitchFamily="18" charset="0"/>
                <a:cs typeface="Times New Roman" panose="02020603050405020304" pitchFamily="18" charset="0"/>
              </a:rPr>
              <a:t>λ</a:t>
            </a:r>
            <a:r>
              <a:rPr lang="zh-CN" altLang="en-US" sz="2400" dirty="0">
                <a:latin typeface="Times New Roman" panose="02020603050405020304" pitchFamily="18" charset="0"/>
                <a:cs typeface="Times New Roman" panose="02020603050405020304" pitchFamily="18" charset="0"/>
              </a:rPr>
              <a:t>与入射波的波长</a:t>
            </a:r>
            <a:r>
              <a:rPr lang="en-US" altLang="zh-CN" sz="2400" i="1" dirty="0">
                <a:latin typeface="Times New Roman" panose="02020603050405020304" pitchFamily="18" charset="0"/>
                <a:cs typeface="Times New Roman" panose="02020603050405020304" pitchFamily="18" charset="0"/>
              </a:rPr>
              <a:t>λ</a:t>
            </a:r>
            <a:r>
              <a:rPr lang="zh-CN" altLang="en-US" sz="2400" dirty="0">
                <a:latin typeface="Times New Roman" panose="02020603050405020304" pitchFamily="18" charset="0"/>
                <a:cs typeface="Times New Roman" panose="02020603050405020304" pitchFamily="18" charset="0"/>
              </a:rPr>
              <a:t>无关，而只决定于散射角</a:t>
            </a:r>
            <a:r>
              <a:rPr lang="en-US" altLang="zh-CN" sz="2400" i="1" dirty="0">
                <a:latin typeface="Times New Roman" panose="02020603050405020304" pitchFamily="18" charset="0"/>
                <a:cs typeface="Times New Roman" panose="02020603050405020304" pitchFamily="18" charset="0"/>
              </a:rPr>
              <a:t>θ</a:t>
            </a:r>
            <a:r>
              <a:rPr lang="zh-CN" altLang="en-US" sz="2400" dirty="0">
                <a:latin typeface="Times New Roman" panose="02020603050405020304" pitchFamily="18" charset="0"/>
                <a:cs typeface="Times New Roman" panose="02020603050405020304" pitchFamily="18" charset="0"/>
              </a:rPr>
              <a:t>的大小，当</a:t>
            </a:r>
            <a:r>
              <a:rPr lang="en-US" altLang="zh-CN" sz="2400" i="1" dirty="0">
                <a:latin typeface="Times New Roman" panose="02020603050405020304" pitchFamily="18" charset="0"/>
                <a:cs typeface="Times New Roman" panose="02020603050405020304" pitchFamily="18" charset="0"/>
              </a:rPr>
              <a:t>θ</a:t>
            </a:r>
            <a:r>
              <a:rPr lang="en-US" altLang="zh-CN" sz="2400" dirty="0">
                <a:latin typeface="Times New Roman" panose="02020603050405020304" pitchFamily="18" charset="0"/>
                <a:cs typeface="Times New Roman" panose="02020603050405020304" pitchFamily="18" charset="0"/>
              </a:rPr>
              <a:t>=180°</a:t>
            </a:r>
            <a:r>
              <a:rPr lang="zh-CN" altLang="en-US" sz="2400" dirty="0">
                <a:latin typeface="Times New Roman" panose="02020603050405020304" pitchFamily="18" charset="0"/>
                <a:cs typeface="Times New Roman" panose="02020603050405020304" pitchFamily="18" charset="0"/>
              </a:rPr>
              <a:t>时，</a:t>
            </a:r>
          </a:p>
          <a:p>
            <a:pPr indent="457200"/>
            <a:endParaRPr lang="zh-CN" altLang="en-US" sz="2400" b="1" dirty="0"/>
          </a:p>
        </p:txBody>
      </p:sp>
      <p:graphicFrame>
        <p:nvGraphicFramePr>
          <p:cNvPr id="82947" name="Object 3"/>
          <p:cNvGraphicFramePr>
            <a:graphicFrameLocks noChangeAspect="1"/>
          </p:cNvGraphicFramePr>
          <p:nvPr>
            <p:extLst>
              <p:ext uri="{D42A27DB-BD31-4B8C-83A1-F6EECF244321}">
                <p14:modId xmlns:p14="http://schemas.microsoft.com/office/powerpoint/2010/main" val="1220383135"/>
              </p:ext>
            </p:extLst>
          </p:nvPr>
        </p:nvGraphicFramePr>
        <p:xfrm>
          <a:off x="1259731" y="2565338"/>
          <a:ext cx="3455987" cy="1079500"/>
        </p:xfrm>
        <a:graphic>
          <a:graphicData uri="http://schemas.openxmlformats.org/presentationml/2006/ole">
            <mc:AlternateContent xmlns:mc="http://schemas.openxmlformats.org/markup-compatibility/2006">
              <mc:Choice xmlns:v="urn:schemas-microsoft-com:vml" Requires="v">
                <p:oleObj spid="_x0000_s46138" r:id="rId3" imgW="1371600" imgH="431800" progId="Equation.3">
                  <p:embed/>
                </p:oleObj>
              </mc:Choice>
              <mc:Fallback>
                <p:oleObj r:id="rId3" imgW="13716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731" y="2565338"/>
                        <a:ext cx="3455987" cy="10795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48" name="Rectangle 6"/>
          <p:cNvSpPr>
            <a:spLocks noChangeArrowheads="1"/>
          </p:cNvSpPr>
          <p:nvPr/>
        </p:nvSpPr>
        <p:spPr bwMode="auto">
          <a:xfrm>
            <a:off x="503287" y="3996794"/>
            <a:ext cx="84248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dirty="0">
                <a:latin typeface="Times New Roman" panose="02020603050405020304" pitchFamily="18" charset="0"/>
                <a:ea typeface="+mn-ea"/>
                <a:cs typeface="Times New Roman" panose="02020603050405020304" pitchFamily="18" charset="0"/>
              </a:rPr>
              <a:t>这就是康普顿散射引起的最大位移，即入射波的波长能够增长的最大数值（见下图）。</a:t>
            </a:r>
          </a:p>
        </p:txBody>
      </p:sp>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noAutofit/>
              </a:bodyPr>
              <a:lstStyle/>
              <a:p>
                <a14:m>
                  <m:oMath xmlns:m="http://schemas.openxmlformats.org/officeDocument/2006/math">
                    <m:r>
                      <m:rPr>
                        <m:sty m:val="p"/>
                      </m:rPr>
                      <a:rPr lang="en-US" altLang="zh-CN" sz="2800" b="0">
                        <a:latin typeface="Cambria Math" panose="02040503050406030204" pitchFamily="18" charset="0"/>
                        <a:cs typeface="Times New Roman" panose="02020603050405020304" pitchFamily="18" charset="0"/>
                      </a:rPr>
                      <m:t>Δ</m:t>
                    </m:r>
                    <m:r>
                      <a:rPr lang="en-US" altLang="zh-CN" sz="2800" b="0" i="1">
                        <a:latin typeface="Cambria Math" panose="02040503050406030204" pitchFamily="18" charset="0"/>
                        <a:cs typeface="Times New Roman" panose="02020603050405020304" pitchFamily="18" charset="0"/>
                      </a:rPr>
                      <m:t>𝜆</m:t>
                    </m:r>
                    <m:r>
                      <a:rPr lang="en-US" altLang="zh-CN" sz="2800" b="0" i="1">
                        <a:latin typeface="Cambria Math" panose="02040503050406030204" pitchFamily="18" charset="0"/>
                        <a:cs typeface="Times New Roman" panose="02020603050405020304" pitchFamily="18" charset="0"/>
                      </a:rPr>
                      <m:t>=</m:t>
                    </m:r>
                    <m:f>
                      <m:fPr>
                        <m:ctrlPr>
                          <a:rPr lang="en-US" altLang="zh-CN" sz="2800" b="0" i="1">
                            <a:latin typeface="Cambria Math" panose="02040503050406030204" pitchFamily="18" charset="0"/>
                            <a:cs typeface="Times New Roman" panose="02020603050405020304" pitchFamily="18" charset="0"/>
                          </a:rPr>
                        </m:ctrlPr>
                      </m:fPr>
                      <m:num>
                        <m:r>
                          <a:rPr lang="en-US" altLang="zh-CN" sz="2800" b="0" i="1">
                            <a:latin typeface="Cambria Math" panose="02040503050406030204" pitchFamily="18" charset="0"/>
                            <a:cs typeface="Times New Roman" panose="02020603050405020304" pitchFamily="18" charset="0"/>
                          </a:rPr>
                          <m:t>h</m:t>
                        </m:r>
                      </m:num>
                      <m:den>
                        <m:sSub>
                          <m:sSubPr>
                            <m:ctrlPr>
                              <a:rPr lang="en-US" altLang="zh-CN" sz="2800" b="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𝑚</m:t>
                            </m:r>
                          </m:e>
                          <m:sub>
                            <m:r>
                              <a:rPr lang="en-US" altLang="zh-CN" sz="2800" b="0" i="1">
                                <a:latin typeface="Cambria Math" panose="02040503050406030204" pitchFamily="18" charset="0"/>
                                <a:cs typeface="Times New Roman" panose="02020603050405020304" pitchFamily="18" charset="0"/>
                              </a:rPr>
                              <m:t>0</m:t>
                            </m:r>
                          </m:sub>
                        </m:sSub>
                        <m:r>
                          <a:rPr lang="en-US" altLang="zh-CN" sz="2800" b="0" i="1">
                            <a:latin typeface="Cambria Math" panose="02040503050406030204" pitchFamily="18" charset="0"/>
                            <a:cs typeface="Times New Roman" panose="02020603050405020304" pitchFamily="18" charset="0"/>
                          </a:rPr>
                          <m:t>𝑐</m:t>
                        </m:r>
                      </m:den>
                    </m:f>
                    <m:r>
                      <a:rPr lang="en-US" altLang="zh-CN" sz="2800" b="0" i="1">
                        <a:latin typeface="Cambria Math" panose="02040503050406030204" pitchFamily="18" charset="0"/>
                        <a:cs typeface="Times New Roman" panose="02020603050405020304" pitchFamily="18" charset="0"/>
                      </a:rPr>
                      <m:t>(1−</m:t>
                    </m:r>
                    <m:func>
                      <m:funcPr>
                        <m:ctrlPr>
                          <a:rPr lang="en-US" altLang="zh-CN" sz="2800" b="0" i="1">
                            <a:latin typeface="Cambria Math" panose="02040503050406030204" pitchFamily="18" charset="0"/>
                            <a:cs typeface="Times New Roman" panose="02020603050405020304" pitchFamily="18" charset="0"/>
                          </a:rPr>
                        </m:ctrlPr>
                      </m:funcPr>
                      <m:fName>
                        <m:r>
                          <m:rPr>
                            <m:sty m:val="p"/>
                          </m:rPr>
                          <a:rPr lang="en-US" altLang="zh-CN" sz="2800" b="0">
                            <a:latin typeface="Cambria Math" panose="02040503050406030204" pitchFamily="18" charset="0"/>
                            <a:cs typeface="Times New Roman" panose="02020603050405020304" pitchFamily="18" charset="0"/>
                          </a:rPr>
                          <m:t>cos</m:t>
                        </m:r>
                      </m:fName>
                      <m:e>
                        <m:r>
                          <a:rPr lang="en-US" altLang="zh-CN" sz="2800" b="0" i="1">
                            <a:latin typeface="Cambria Math" panose="02040503050406030204" pitchFamily="18" charset="0"/>
                            <a:cs typeface="Times New Roman" panose="02020603050405020304" pitchFamily="18" charset="0"/>
                          </a:rPr>
                          <m:t>𝜃</m:t>
                        </m:r>
                      </m:e>
                    </m:func>
                    <m:r>
                      <a:rPr lang="en-US" altLang="zh-CN" sz="2800" b="0" i="1">
                        <a:latin typeface="Cambria Math" panose="02040503050406030204" pitchFamily="18" charset="0"/>
                        <a:cs typeface="Times New Roman" panose="02020603050405020304" pitchFamily="18" charset="0"/>
                      </a:rPr>
                      <m:t>)</m:t>
                    </m:r>
                  </m:oMath>
                </a14:m>
                <a:r>
                  <a:rPr lang="zh-CN" altLang="en-US" sz="2800" dirty="0"/>
                  <a:t>物理意义</a:t>
                </a:r>
                <a:r>
                  <a:rPr lang="en-US" altLang="zh-CN" sz="2800" dirty="0"/>
                  <a:t>——</a:t>
                </a:r>
                <a:br>
                  <a:rPr lang="en-US" altLang="zh-CN" sz="2800" dirty="0"/>
                </a:br>
                <a:r>
                  <a:rPr lang="en-US" altLang="zh-CN" sz="2800" dirty="0"/>
                  <a:t>(</a:t>
                </a:r>
                <a:r>
                  <a:rPr lang="en-US" altLang="zh-CN" sz="2800" dirty="0" smtClean="0"/>
                  <a:t>2)</a:t>
                </a:r>
                <a:r>
                  <a:rPr lang="en-US" altLang="zh-CN" sz="2800" dirty="0" smtClean="0">
                    <a:solidFill>
                      <a:srgbClr val="C00000"/>
                    </a:solidFill>
                    <a:latin typeface="Times New Roman" panose="02020603050405020304" pitchFamily="18" charset="0"/>
                    <a:cs typeface="Times New Roman" panose="02020603050405020304" pitchFamily="18" charset="0"/>
                  </a:rPr>
                  <a:t> </a:t>
                </a:r>
                <a:r>
                  <a:rPr lang="en-US" altLang="zh-CN" sz="2800" dirty="0" err="1">
                    <a:solidFill>
                      <a:srgbClr val="C00000"/>
                    </a:solidFill>
                    <a:latin typeface="Times New Roman" panose="02020603050405020304" pitchFamily="18" charset="0"/>
                    <a:cs typeface="Times New Roman" panose="02020603050405020304" pitchFamily="18" charset="0"/>
                  </a:rPr>
                  <a:t>Δλ</a:t>
                </a:r>
                <a:r>
                  <a:rPr lang="zh-CN" altLang="en-US" sz="2800" dirty="0">
                    <a:solidFill>
                      <a:srgbClr val="C00000"/>
                    </a:solidFill>
                    <a:latin typeface="Times New Roman" panose="02020603050405020304" pitchFamily="18" charset="0"/>
                    <a:cs typeface="Times New Roman" panose="02020603050405020304" pitchFamily="18" charset="0"/>
                  </a:rPr>
                  <a:t>只决定于</a:t>
                </a:r>
                <a:r>
                  <a:rPr lang="en-US" altLang="zh-CN" sz="2800" i="1" dirty="0">
                    <a:solidFill>
                      <a:srgbClr val="C00000"/>
                    </a:solidFill>
                    <a:latin typeface="Times New Roman" panose="02020603050405020304" pitchFamily="18" charset="0"/>
                    <a:cs typeface="Times New Roman" panose="02020603050405020304" pitchFamily="18" charset="0"/>
                  </a:rPr>
                  <a:t>θ</a:t>
                </a:r>
                <a:r>
                  <a:rPr lang="zh-CN" altLang="en-US" sz="2800" dirty="0">
                    <a:solidFill>
                      <a:srgbClr val="C00000"/>
                    </a:solidFill>
                    <a:latin typeface="Times New Roman" panose="02020603050405020304" pitchFamily="18" charset="0"/>
                    <a:cs typeface="Times New Roman" panose="02020603050405020304" pitchFamily="18" charset="0"/>
                  </a:rPr>
                  <a:t>，而与</a:t>
                </a:r>
                <a:r>
                  <a:rPr lang="en-US" altLang="zh-CN" sz="2800" dirty="0">
                    <a:solidFill>
                      <a:srgbClr val="C00000"/>
                    </a:solidFill>
                    <a:latin typeface="Times New Roman" panose="02020603050405020304" pitchFamily="18" charset="0"/>
                    <a:cs typeface="Times New Roman" panose="02020603050405020304" pitchFamily="18" charset="0"/>
                  </a:rPr>
                  <a:t>λ</a:t>
                </a:r>
                <a:r>
                  <a:rPr lang="zh-CN" altLang="en-US" sz="2800" dirty="0">
                    <a:solidFill>
                      <a:srgbClr val="C00000"/>
                    </a:solidFill>
                    <a:latin typeface="Times New Roman" panose="02020603050405020304" pitchFamily="18" charset="0"/>
                    <a:cs typeface="Times New Roman" panose="02020603050405020304" pitchFamily="18" charset="0"/>
                  </a:rPr>
                  <a:t>无关</a:t>
                </a:r>
                <a:endParaRPr lang="zh-CN" altLang="en-US" sz="2800"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5"/>
                <a:stretch>
                  <a:fillRect t="-1227" b="-36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25117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descr="254"/>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215"/>
          <a:stretch/>
        </p:blipFill>
        <p:spPr bwMode="auto">
          <a:xfrm>
            <a:off x="899592" y="28178"/>
            <a:ext cx="7200900" cy="469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a:spLocks noChangeArrowheads="1"/>
          </p:cNvSpPr>
          <p:nvPr/>
        </p:nvSpPr>
        <p:spPr bwMode="auto">
          <a:xfrm>
            <a:off x="305830" y="4725144"/>
            <a:ext cx="867645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sz="2000" dirty="0">
                <a:solidFill>
                  <a:schemeClr val="tx1"/>
                </a:solidFill>
                <a:latin typeface="Times New Roman" panose="02020603050405020304" pitchFamily="18" charset="0"/>
                <a:ea typeface="+mn-ea"/>
                <a:cs typeface="Times New Roman" panose="02020603050405020304" pitchFamily="18" charset="0"/>
              </a:rPr>
              <a:t>         对实际测量来说</a:t>
            </a:r>
            <a:r>
              <a:rPr lang="zh-CN" altLang="en-US" sz="2000" dirty="0" smtClean="0">
                <a:solidFill>
                  <a:schemeClr val="tx1"/>
                </a:solidFill>
                <a:latin typeface="Times New Roman" panose="02020603050405020304" pitchFamily="18" charset="0"/>
                <a:ea typeface="+mn-ea"/>
                <a:cs typeface="Times New Roman" panose="02020603050405020304" pitchFamily="18" charset="0"/>
              </a:rPr>
              <a:t>，只有</a:t>
            </a:r>
            <a:r>
              <a:rPr lang="zh-CN" altLang="en-US" sz="2000" dirty="0">
                <a:solidFill>
                  <a:schemeClr val="tx1"/>
                </a:solidFill>
                <a:latin typeface="Times New Roman" panose="02020603050405020304" pitchFamily="18" charset="0"/>
                <a:ea typeface="+mn-ea"/>
                <a:cs typeface="Times New Roman" panose="02020603050405020304" pitchFamily="18" charset="0"/>
              </a:rPr>
              <a:t>对</a:t>
            </a:r>
            <a:r>
              <a:rPr lang="en-US" altLang="zh-CN" sz="2000" i="1" dirty="0">
                <a:solidFill>
                  <a:schemeClr val="tx1"/>
                </a:solidFill>
                <a:latin typeface="Times New Roman" panose="02020603050405020304" pitchFamily="18" charset="0"/>
                <a:ea typeface="+mn-ea"/>
                <a:cs typeface="Times New Roman" panose="02020603050405020304" pitchFamily="18" charset="0"/>
              </a:rPr>
              <a:t>λ</a:t>
            </a:r>
            <a:r>
              <a:rPr lang="en-US" altLang="zh-CN" sz="2000" dirty="0">
                <a:solidFill>
                  <a:schemeClr val="tx1"/>
                </a:solidFill>
                <a:latin typeface="Times New Roman" panose="02020603050405020304" pitchFamily="18" charset="0"/>
                <a:ea typeface="+mn-ea"/>
                <a:cs typeface="Times New Roman" panose="02020603050405020304" pitchFamily="18" charset="0"/>
              </a:rPr>
              <a:t>≤1Å</a:t>
            </a:r>
            <a:r>
              <a:rPr lang="zh-CN" altLang="en-US" sz="2000" dirty="0">
                <a:solidFill>
                  <a:schemeClr val="tx1"/>
                </a:solidFill>
                <a:latin typeface="Times New Roman" panose="02020603050405020304" pitchFamily="18" charset="0"/>
                <a:ea typeface="+mn-ea"/>
                <a:cs typeface="Times New Roman" panose="02020603050405020304" pitchFamily="18" charset="0"/>
              </a:rPr>
              <a:t>这样的</a:t>
            </a:r>
            <a:r>
              <a:rPr lang="en-US" altLang="zh-CN" sz="2000" dirty="0">
                <a:solidFill>
                  <a:schemeClr val="tx1"/>
                </a:solidFill>
                <a:latin typeface="Times New Roman" panose="02020603050405020304" pitchFamily="18" charset="0"/>
                <a:ea typeface="+mn-ea"/>
                <a:cs typeface="Times New Roman" panose="02020603050405020304" pitchFamily="18" charset="0"/>
              </a:rPr>
              <a:t>X</a:t>
            </a:r>
            <a:r>
              <a:rPr lang="zh-CN" altLang="en-US" sz="2000" dirty="0">
                <a:solidFill>
                  <a:schemeClr val="tx1"/>
                </a:solidFill>
                <a:latin typeface="Times New Roman" panose="02020603050405020304" pitchFamily="18" charset="0"/>
                <a:ea typeface="+mn-ea"/>
                <a:cs typeface="Times New Roman" panose="02020603050405020304" pitchFamily="18" charset="0"/>
              </a:rPr>
              <a:t>射线，才能使</a:t>
            </a:r>
            <a:r>
              <a:rPr lang="en-US" altLang="zh-CN" sz="2000" dirty="0" err="1">
                <a:solidFill>
                  <a:schemeClr val="tx1"/>
                </a:solidFill>
                <a:latin typeface="Times New Roman" panose="02020603050405020304" pitchFamily="18" charset="0"/>
                <a:ea typeface="+mn-ea"/>
                <a:cs typeface="Times New Roman" panose="02020603050405020304" pitchFamily="18" charset="0"/>
              </a:rPr>
              <a:t>Δ</a:t>
            </a:r>
            <a:r>
              <a:rPr lang="en-US" altLang="zh-CN" sz="2000" i="1" dirty="0" err="1">
                <a:solidFill>
                  <a:schemeClr val="tx1"/>
                </a:solidFill>
                <a:latin typeface="Times New Roman" panose="02020603050405020304" pitchFamily="18" charset="0"/>
                <a:ea typeface="+mn-ea"/>
                <a:cs typeface="Times New Roman" panose="02020603050405020304" pitchFamily="18" charset="0"/>
              </a:rPr>
              <a:t>λ</a:t>
            </a:r>
            <a:r>
              <a:rPr lang="en-US" altLang="zh-CN" sz="2000" dirty="0">
                <a:solidFill>
                  <a:schemeClr val="tx1"/>
                </a:solidFill>
                <a:latin typeface="Times New Roman" panose="02020603050405020304" pitchFamily="18" charset="0"/>
                <a:ea typeface="+mn-ea"/>
                <a:cs typeface="Times New Roman" panose="02020603050405020304" pitchFamily="18" charset="0"/>
              </a:rPr>
              <a:t>/</a:t>
            </a:r>
            <a:r>
              <a:rPr lang="en-US" altLang="zh-CN" sz="2000" i="1" dirty="0">
                <a:solidFill>
                  <a:schemeClr val="tx1"/>
                </a:solidFill>
                <a:latin typeface="Times New Roman" panose="02020603050405020304" pitchFamily="18" charset="0"/>
                <a:ea typeface="+mn-ea"/>
                <a:cs typeface="Times New Roman" panose="02020603050405020304" pitchFamily="18" charset="0"/>
              </a:rPr>
              <a:t>λ</a:t>
            </a:r>
            <a:r>
              <a:rPr lang="zh-CN" altLang="en-US" sz="2000" dirty="0">
                <a:solidFill>
                  <a:schemeClr val="tx1"/>
                </a:solidFill>
                <a:latin typeface="Times New Roman" panose="02020603050405020304" pitchFamily="18" charset="0"/>
                <a:ea typeface="+mn-ea"/>
                <a:cs typeface="Times New Roman" panose="02020603050405020304" pitchFamily="18" charset="0"/>
              </a:rPr>
              <a:t>大到足以被观察的程度。对于</a:t>
            </a:r>
            <a:r>
              <a:rPr lang="en-US" altLang="zh-CN" sz="2000" i="1" dirty="0">
                <a:solidFill>
                  <a:schemeClr val="tx1"/>
                </a:solidFill>
                <a:latin typeface="Times New Roman" panose="02020603050405020304" pitchFamily="18" charset="0"/>
                <a:ea typeface="+mn-ea"/>
                <a:cs typeface="Times New Roman" panose="02020603050405020304" pitchFamily="18" charset="0"/>
              </a:rPr>
              <a:t>λ</a:t>
            </a:r>
            <a:r>
              <a:rPr lang="en-US" altLang="zh-CN" sz="2000" dirty="0">
                <a:solidFill>
                  <a:schemeClr val="tx1"/>
                </a:solidFill>
                <a:latin typeface="Times New Roman" panose="02020603050405020304" pitchFamily="18" charset="0"/>
                <a:ea typeface="+mn-ea"/>
                <a:cs typeface="Times New Roman" panose="02020603050405020304" pitchFamily="18" charset="0"/>
              </a:rPr>
              <a:t>≈5000Å</a:t>
            </a:r>
            <a:r>
              <a:rPr lang="zh-CN" altLang="en-US" sz="2000" dirty="0">
                <a:solidFill>
                  <a:schemeClr val="tx1"/>
                </a:solidFill>
                <a:latin typeface="Times New Roman" panose="02020603050405020304" pitchFamily="18" charset="0"/>
                <a:ea typeface="+mn-ea"/>
                <a:cs typeface="Times New Roman" panose="02020603050405020304" pitchFamily="18" charset="0"/>
              </a:rPr>
              <a:t>那样的可见光，</a:t>
            </a:r>
            <a:r>
              <a:rPr lang="en-US" altLang="zh-CN" sz="2000" dirty="0" err="1">
                <a:solidFill>
                  <a:schemeClr val="tx1"/>
                </a:solidFill>
                <a:latin typeface="Times New Roman" panose="02020603050405020304" pitchFamily="18" charset="0"/>
                <a:ea typeface="+mn-ea"/>
                <a:cs typeface="Times New Roman" panose="02020603050405020304" pitchFamily="18" charset="0"/>
              </a:rPr>
              <a:t>Δ</a:t>
            </a:r>
            <a:r>
              <a:rPr lang="en-US" altLang="zh-CN" sz="2000" i="1" dirty="0" err="1">
                <a:solidFill>
                  <a:schemeClr val="tx1"/>
                </a:solidFill>
                <a:latin typeface="Times New Roman" panose="02020603050405020304" pitchFamily="18" charset="0"/>
                <a:ea typeface="+mn-ea"/>
                <a:cs typeface="Times New Roman" panose="02020603050405020304" pitchFamily="18" charset="0"/>
              </a:rPr>
              <a:t>λ</a:t>
            </a:r>
            <a:r>
              <a:rPr lang="zh-CN" altLang="en-US" sz="2000" dirty="0">
                <a:solidFill>
                  <a:schemeClr val="tx1"/>
                </a:solidFill>
                <a:latin typeface="Times New Roman" panose="02020603050405020304" pitchFamily="18" charset="0"/>
                <a:ea typeface="+mn-ea"/>
                <a:cs typeface="Times New Roman" panose="02020603050405020304" pitchFamily="18" charset="0"/>
              </a:rPr>
              <a:t>仍旧这么大，</a:t>
            </a:r>
            <a:r>
              <a:rPr lang="en-US" altLang="zh-CN" sz="2000" dirty="0" err="1">
                <a:solidFill>
                  <a:schemeClr val="tx1"/>
                </a:solidFill>
                <a:latin typeface="Times New Roman" panose="02020603050405020304" pitchFamily="18" charset="0"/>
                <a:ea typeface="+mn-ea"/>
                <a:cs typeface="Times New Roman" panose="02020603050405020304" pitchFamily="18" charset="0"/>
              </a:rPr>
              <a:t>Δ</a:t>
            </a:r>
            <a:r>
              <a:rPr lang="en-US" altLang="zh-CN" sz="2000" i="1" dirty="0" err="1">
                <a:solidFill>
                  <a:schemeClr val="tx1"/>
                </a:solidFill>
                <a:latin typeface="Times New Roman" panose="02020603050405020304" pitchFamily="18" charset="0"/>
                <a:ea typeface="+mn-ea"/>
                <a:cs typeface="Times New Roman" panose="02020603050405020304" pitchFamily="18" charset="0"/>
              </a:rPr>
              <a:t>λ</a:t>
            </a:r>
            <a:r>
              <a:rPr lang="en-US" altLang="zh-CN" sz="2000" dirty="0">
                <a:solidFill>
                  <a:schemeClr val="tx1"/>
                </a:solidFill>
                <a:latin typeface="Times New Roman" panose="02020603050405020304" pitchFamily="18" charset="0"/>
                <a:ea typeface="+mn-ea"/>
                <a:cs typeface="Times New Roman" panose="02020603050405020304" pitchFamily="18" charset="0"/>
              </a:rPr>
              <a:t>/</a:t>
            </a:r>
            <a:r>
              <a:rPr lang="en-US" altLang="zh-CN" sz="2000" i="1" dirty="0">
                <a:solidFill>
                  <a:schemeClr val="tx1"/>
                </a:solidFill>
                <a:latin typeface="Times New Roman" panose="02020603050405020304" pitchFamily="18" charset="0"/>
                <a:ea typeface="+mn-ea"/>
                <a:cs typeface="Times New Roman" panose="02020603050405020304" pitchFamily="18" charset="0"/>
              </a:rPr>
              <a:t>λ</a:t>
            </a:r>
            <a:r>
              <a:rPr lang="zh-CN" altLang="en-US" sz="2000" dirty="0">
                <a:solidFill>
                  <a:schemeClr val="tx1"/>
                </a:solidFill>
                <a:latin typeface="Times New Roman" panose="02020603050405020304" pitchFamily="18" charset="0"/>
                <a:ea typeface="+mn-ea"/>
                <a:cs typeface="Times New Roman" panose="02020603050405020304" pitchFamily="18" charset="0"/>
              </a:rPr>
              <a:t>就小得无法被量度。这就是为什么只有在</a:t>
            </a:r>
            <a:r>
              <a:rPr lang="en-US" altLang="zh-CN" sz="2000" dirty="0">
                <a:solidFill>
                  <a:schemeClr val="tx1"/>
                </a:solidFill>
                <a:latin typeface="Times New Roman" panose="02020603050405020304" pitchFamily="18" charset="0"/>
                <a:ea typeface="+mn-ea"/>
                <a:cs typeface="Times New Roman" panose="02020603050405020304" pitchFamily="18" charset="0"/>
              </a:rPr>
              <a:t>X</a:t>
            </a:r>
            <a:r>
              <a:rPr lang="zh-CN" altLang="en-US" sz="2000" dirty="0">
                <a:solidFill>
                  <a:schemeClr val="tx1"/>
                </a:solidFill>
                <a:latin typeface="Times New Roman" panose="02020603050405020304" pitchFamily="18" charset="0"/>
                <a:ea typeface="+mn-ea"/>
                <a:cs typeface="Times New Roman" panose="02020603050405020304" pitchFamily="18" charset="0"/>
              </a:rPr>
              <a:t>射线散射实验中，我们才开始观察到了康普顿效应；在一般的宏观现象中，经典电磁理论与实验相符很好。</a:t>
            </a:r>
          </a:p>
        </p:txBody>
      </p:sp>
    </p:spTree>
    <p:extLst>
      <p:ext uri="{BB962C8B-B14F-4D97-AF65-F5344CB8AC3E}">
        <p14:creationId xmlns:p14="http://schemas.microsoft.com/office/powerpoint/2010/main" val="32492968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dirty="0"/>
              <a:t>虽然以波长表示的康普顿位移与入射光的波长（或能量）无关，但是，以能量表示的康普顿位移</a:t>
            </a:r>
            <a:r>
              <a:rPr lang="en-US" altLang="zh-CN" sz="2400" dirty="0"/>
              <a:t>ΔE</a:t>
            </a:r>
            <a:r>
              <a:rPr lang="zh-CN" altLang="en-US" sz="2400" dirty="0"/>
              <a:t>却与入射光的波长（或能量）紧密相关</a:t>
            </a:r>
            <a:r>
              <a:rPr lang="zh-CN" altLang="en-US" sz="2400" dirty="0" smtClean="0"/>
              <a:t>。</a:t>
            </a:r>
            <a:endParaRPr lang="en-US" altLang="zh-CN" sz="2400" dirty="0" smtClean="0"/>
          </a:p>
          <a:p>
            <a:r>
              <a:rPr lang="zh-CN" altLang="en-US" sz="2400" dirty="0">
                <a:latin typeface="Times New Roman" panose="02020603050405020304" pitchFamily="18" charset="0"/>
                <a:cs typeface="Times New Roman" panose="02020603050405020304" pitchFamily="18" charset="0"/>
              </a:rPr>
              <a:t>当入射光子的能量</a:t>
            </a:r>
            <a:r>
              <a:rPr lang="en-US" altLang="zh-CN" sz="2400" i="1" dirty="0">
                <a:latin typeface="Times New Roman" panose="02020603050405020304" pitchFamily="18" charset="0"/>
                <a:cs typeface="Times New Roman" panose="02020603050405020304" pitchFamily="18" charset="0"/>
              </a:rPr>
              <a:t>E</a:t>
            </a:r>
            <a:r>
              <a:rPr lang="en-US" altLang="zh-CN" sz="2400" dirty="0">
                <a:latin typeface="Times New Roman" panose="02020603050405020304" pitchFamily="18" charset="0"/>
                <a:cs typeface="Times New Roman" panose="02020603050405020304" pitchFamily="18" charset="0"/>
              </a:rPr>
              <a:t>=10</a:t>
            </a:r>
            <a:r>
              <a:rPr lang="en-US" altLang="zh-CN" sz="2400" i="1" dirty="0">
                <a:latin typeface="Times New Roman" panose="02020603050405020304" pitchFamily="18" charset="0"/>
                <a:cs typeface="Times New Roman" panose="02020603050405020304" pitchFamily="18" charset="0"/>
              </a:rPr>
              <a:t>keV</a:t>
            </a:r>
            <a:r>
              <a:rPr lang="zh-CN" altLang="en-US" sz="2400" dirty="0">
                <a:latin typeface="Times New Roman" panose="02020603050405020304" pitchFamily="18" charset="0"/>
                <a:cs typeface="Times New Roman" panose="02020603050405020304" pitchFamily="18" charset="0"/>
              </a:rPr>
              <a:t>时，在</a:t>
            </a:r>
            <a:r>
              <a:rPr lang="en-US" altLang="zh-CN" sz="2400" i="1" dirty="0">
                <a:latin typeface="Times New Roman" panose="02020603050405020304" pitchFamily="18" charset="0"/>
                <a:cs typeface="Times New Roman" panose="02020603050405020304" pitchFamily="18" charset="0"/>
              </a:rPr>
              <a:t>θ</a:t>
            </a:r>
            <a:r>
              <a:rPr lang="en-US" altLang="zh-CN" sz="2400" dirty="0">
                <a:latin typeface="Times New Roman" panose="02020603050405020304" pitchFamily="18" charset="0"/>
                <a:cs typeface="Times New Roman" panose="02020603050405020304" pitchFamily="18" charset="0"/>
              </a:rPr>
              <a:t>=90°</a:t>
            </a:r>
            <a:r>
              <a:rPr lang="zh-CN" altLang="en-US" sz="2400" dirty="0">
                <a:latin typeface="Times New Roman" panose="02020603050405020304" pitchFamily="18" charset="0"/>
                <a:cs typeface="Times New Roman" panose="02020603050405020304" pitchFamily="18" charset="0"/>
              </a:rPr>
              <a:t>方向测到的散射光子的能量为</a:t>
            </a:r>
            <a:r>
              <a:rPr lang="en-US" altLang="zh-CN" sz="2400" i="1" dirty="0">
                <a:latin typeface="Times New Roman" panose="02020603050405020304" pitchFamily="18" charset="0"/>
                <a:cs typeface="Times New Roman" panose="02020603050405020304" pitchFamily="18" charset="0"/>
              </a:rPr>
              <a:t>E’</a:t>
            </a:r>
            <a:r>
              <a:rPr lang="en-US" altLang="zh-CN" sz="2400" dirty="0">
                <a:latin typeface="Times New Roman" panose="02020603050405020304" pitchFamily="18" charset="0"/>
                <a:cs typeface="Times New Roman" panose="02020603050405020304" pitchFamily="18" charset="0"/>
              </a:rPr>
              <a:t>=9.8</a:t>
            </a:r>
            <a:r>
              <a:rPr lang="en-US" altLang="zh-CN" sz="2400" i="1" dirty="0">
                <a:latin typeface="Times New Roman" panose="02020603050405020304" pitchFamily="18" charset="0"/>
                <a:cs typeface="Times New Roman" panose="02020603050405020304" pitchFamily="18" charset="0"/>
              </a:rPr>
              <a:t>keV</a:t>
            </a:r>
            <a:r>
              <a:rPr lang="zh-CN" altLang="en-US" sz="2400" dirty="0">
                <a:latin typeface="Times New Roman" panose="02020603050405020304" pitchFamily="18" charset="0"/>
                <a:cs typeface="Times New Roman" panose="02020603050405020304" pitchFamily="18" charset="0"/>
              </a:rPr>
              <a:t>，相对变化为</a:t>
            </a:r>
            <a:r>
              <a:rPr lang="en-US" altLang="zh-CN" sz="2400" dirty="0">
                <a:latin typeface="Times New Roman" panose="02020603050405020304" pitchFamily="18" charset="0"/>
                <a:cs typeface="Times New Roman" panose="02020603050405020304" pitchFamily="18" charset="0"/>
              </a:rPr>
              <a:t>Δ</a:t>
            </a:r>
            <a:r>
              <a:rPr lang="en-US" altLang="zh-CN" sz="2400" i="1" dirty="0">
                <a:latin typeface="Times New Roman" panose="02020603050405020304" pitchFamily="18" charset="0"/>
                <a:cs typeface="Times New Roman" panose="02020603050405020304" pitchFamily="18" charset="0"/>
              </a:rPr>
              <a:t>E</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E</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；当入射光子的能量</a:t>
            </a:r>
            <a:r>
              <a:rPr lang="en-US" altLang="zh-CN" sz="2400" i="1" dirty="0">
                <a:latin typeface="Times New Roman" panose="02020603050405020304" pitchFamily="18" charset="0"/>
                <a:cs typeface="Times New Roman" panose="02020603050405020304" pitchFamily="18" charset="0"/>
              </a:rPr>
              <a:t>E</a:t>
            </a:r>
            <a:r>
              <a:rPr lang="en-US" altLang="zh-CN" sz="2400" dirty="0">
                <a:latin typeface="Times New Roman" panose="02020603050405020304" pitchFamily="18" charset="0"/>
                <a:cs typeface="Times New Roman" panose="02020603050405020304" pitchFamily="18" charset="0"/>
              </a:rPr>
              <a:t>=10</a:t>
            </a:r>
            <a:r>
              <a:rPr lang="en-US" altLang="zh-CN" sz="2400" i="1" dirty="0">
                <a:latin typeface="Times New Roman" panose="02020603050405020304" pitchFamily="18" charset="0"/>
                <a:cs typeface="Times New Roman" panose="02020603050405020304" pitchFamily="18" charset="0"/>
              </a:rPr>
              <a:t>MeV</a:t>
            </a:r>
            <a:r>
              <a:rPr lang="zh-CN" altLang="en-US" sz="2400" dirty="0">
                <a:latin typeface="Times New Roman" panose="02020603050405020304" pitchFamily="18" charset="0"/>
                <a:cs typeface="Times New Roman" panose="02020603050405020304" pitchFamily="18" charset="0"/>
              </a:rPr>
              <a:t>时，测到的</a:t>
            </a:r>
            <a:r>
              <a:rPr lang="en-US" altLang="zh-CN" sz="2400" i="1" dirty="0">
                <a:latin typeface="Times New Roman" panose="02020603050405020304" pitchFamily="18" charset="0"/>
                <a:cs typeface="Times New Roman" panose="02020603050405020304" pitchFamily="18" charset="0"/>
              </a:rPr>
              <a:t>E’</a:t>
            </a:r>
            <a:r>
              <a:rPr lang="en-US" altLang="zh-CN" sz="2400" dirty="0">
                <a:latin typeface="Times New Roman" panose="02020603050405020304" pitchFamily="18" charset="0"/>
                <a:cs typeface="Times New Roman" panose="02020603050405020304" pitchFamily="18" charset="0"/>
              </a:rPr>
              <a:t>=0.49</a:t>
            </a:r>
            <a:r>
              <a:rPr lang="en-US" altLang="zh-CN" sz="2400" i="1" dirty="0">
                <a:latin typeface="Times New Roman" panose="02020603050405020304" pitchFamily="18" charset="0"/>
                <a:cs typeface="Times New Roman" panose="02020603050405020304" pitchFamily="18" charset="0"/>
              </a:rPr>
              <a:t>MeV</a:t>
            </a:r>
            <a:r>
              <a:rPr lang="zh-CN" altLang="en-US" sz="2400" dirty="0">
                <a:latin typeface="Times New Roman" panose="02020603050405020304" pitchFamily="18" charset="0"/>
                <a:cs typeface="Times New Roman" panose="02020603050405020304" pitchFamily="18" charset="0"/>
              </a:rPr>
              <a:t>，相对变化为</a:t>
            </a:r>
            <a:r>
              <a:rPr lang="en-US" altLang="zh-CN" sz="2400" dirty="0">
                <a:latin typeface="Times New Roman" panose="02020603050405020304" pitchFamily="18" charset="0"/>
                <a:cs typeface="Times New Roman" panose="02020603050405020304" pitchFamily="18" charset="0"/>
              </a:rPr>
              <a:t>Δ</a:t>
            </a:r>
            <a:r>
              <a:rPr lang="en-US" altLang="zh-CN" sz="2400" i="1" dirty="0">
                <a:latin typeface="Times New Roman" panose="02020603050405020304" pitchFamily="18" charset="0"/>
                <a:cs typeface="Times New Roman" panose="02020603050405020304" pitchFamily="18" charset="0"/>
              </a:rPr>
              <a:t>E</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E</a:t>
            </a:r>
            <a:r>
              <a:rPr lang="en-US" altLang="zh-CN" sz="2400" dirty="0">
                <a:latin typeface="Times New Roman" panose="02020603050405020304" pitchFamily="18" charset="0"/>
                <a:cs typeface="Times New Roman" panose="02020603050405020304" pitchFamily="18" charset="0"/>
              </a:rPr>
              <a:t>≈95%</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r>
              <a:rPr lang="zh-CN" altLang="en-US" sz="2400" dirty="0">
                <a:solidFill>
                  <a:srgbClr val="C00000"/>
                </a:solidFill>
                <a:latin typeface="Times New Roman" panose="02020603050405020304" pitchFamily="18" charset="0"/>
                <a:cs typeface="Times New Roman" panose="02020603050405020304" pitchFamily="18" charset="0"/>
              </a:rPr>
              <a:t>散射光子的能量随入射光子的能量增大而增大</a:t>
            </a:r>
            <a:r>
              <a:rPr lang="zh-CN" altLang="en-US" sz="2400" dirty="0">
                <a:latin typeface="Times New Roman" panose="02020603050405020304" pitchFamily="18" charset="0"/>
                <a:cs typeface="Times New Roman" panose="02020603050405020304" pitchFamily="18" charset="0"/>
              </a:rPr>
              <a:t>，但除了</a:t>
            </a:r>
            <a:r>
              <a:rPr lang="en-US" altLang="zh-CN" sz="2400" i="1" dirty="0">
                <a:latin typeface="Times New Roman" panose="02020603050405020304" pitchFamily="18" charset="0"/>
                <a:cs typeface="Times New Roman" panose="02020603050405020304" pitchFamily="18" charset="0"/>
              </a:rPr>
              <a:t>θ</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以外，前式给了这种增长一个限制：例如，当</a:t>
            </a:r>
            <a:r>
              <a:rPr lang="en-US" altLang="zh-CN" sz="2400" i="1" dirty="0">
                <a:latin typeface="Times New Roman" panose="02020603050405020304" pitchFamily="18" charset="0"/>
                <a:cs typeface="Times New Roman" panose="02020603050405020304" pitchFamily="18" charset="0"/>
              </a:rPr>
              <a:t>θ</a:t>
            </a:r>
            <a:r>
              <a:rPr lang="en-US" altLang="zh-CN" sz="2400" dirty="0">
                <a:latin typeface="Times New Roman" panose="02020603050405020304" pitchFamily="18" charset="0"/>
                <a:cs typeface="Times New Roman" panose="02020603050405020304" pitchFamily="18" charset="0"/>
              </a:rPr>
              <a:t>=90°</a:t>
            </a:r>
            <a:r>
              <a:rPr lang="zh-CN" altLang="en-US" sz="2400" dirty="0">
                <a:latin typeface="Times New Roman" panose="02020603050405020304" pitchFamily="18" charset="0"/>
                <a:cs typeface="Times New Roman" panose="02020603050405020304" pitchFamily="18" charset="0"/>
              </a:rPr>
              <a:t>时，不论入射光子的能量多少大，散射光子的能量不会大于</a:t>
            </a:r>
            <a:r>
              <a:rPr lang="en-US" altLang="zh-CN" sz="2400" dirty="0">
                <a:latin typeface="Times New Roman" panose="02020603050405020304" pitchFamily="18" charset="0"/>
                <a:cs typeface="Times New Roman" panose="02020603050405020304" pitchFamily="18" charset="0"/>
              </a:rPr>
              <a:t>0.511</a:t>
            </a:r>
            <a:r>
              <a:rPr lang="en-US" altLang="zh-CN" sz="2400" i="1" dirty="0">
                <a:latin typeface="Times New Roman" panose="02020603050405020304" pitchFamily="18" charset="0"/>
                <a:cs typeface="Times New Roman" panose="02020603050405020304" pitchFamily="18" charset="0"/>
              </a:rPr>
              <a:t>MeV</a:t>
            </a:r>
            <a:r>
              <a:rPr lang="zh-CN" altLang="en-US" sz="2400" dirty="0">
                <a:latin typeface="Times New Roman" panose="02020603050405020304" pitchFamily="18" charset="0"/>
                <a:cs typeface="Times New Roman" panose="02020603050405020304" pitchFamily="18" charset="0"/>
              </a:rPr>
              <a:t>。</a:t>
            </a:r>
          </a:p>
          <a:p>
            <a:endParaRPr lang="zh-CN" altLang="en-US" sz="2400" dirty="0"/>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noAutofit/>
              </a:bodyPr>
              <a:lstStyle/>
              <a:p>
                <a14:m>
                  <m:oMath xmlns:m="http://schemas.openxmlformats.org/officeDocument/2006/math">
                    <m:r>
                      <m:rPr>
                        <m:sty m:val="p"/>
                      </m:rPr>
                      <a:rPr lang="en-US" altLang="zh-CN" sz="2800" b="0" smtClean="0">
                        <a:latin typeface="Cambria Math" panose="02040503050406030204" pitchFamily="18" charset="0"/>
                        <a:cs typeface="Times New Roman" panose="02020603050405020304" pitchFamily="18" charset="0"/>
                      </a:rPr>
                      <m:t>Δ</m:t>
                    </m:r>
                    <m:r>
                      <a:rPr lang="en-US" altLang="zh-CN" sz="2800" b="0" i="1">
                        <a:latin typeface="Cambria Math" panose="02040503050406030204" pitchFamily="18" charset="0"/>
                        <a:cs typeface="Times New Roman" panose="02020603050405020304" pitchFamily="18" charset="0"/>
                      </a:rPr>
                      <m:t>𝜆</m:t>
                    </m:r>
                    <m:r>
                      <a:rPr lang="en-US" altLang="zh-CN" sz="2800" b="0" i="1">
                        <a:latin typeface="Cambria Math" panose="02040503050406030204" pitchFamily="18" charset="0"/>
                        <a:cs typeface="Times New Roman" panose="02020603050405020304" pitchFamily="18" charset="0"/>
                      </a:rPr>
                      <m:t>=</m:t>
                    </m:r>
                    <m:f>
                      <m:fPr>
                        <m:ctrlPr>
                          <a:rPr lang="en-US" altLang="zh-CN" sz="2800" b="0" i="1">
                            <a:latin typeface="Cambria Math" panose="02040503050406030204" pitchFamily="18" charset="0"/>
                            <a:cs typeface="Times New Roman" panose="02020603050405020304" pitchFamily="18" charset="0"/>
                          </a:rPr>
                        </m:ctrlPr>
                      </m:fPr>
                      <m:num>
                        <m:r>
                          <a:rPr lang="en-US" altLang="zh-CN" sz="2800" b="0" i="1">
                            <a:latin typeface="Cambria Math" panose="02040503050406030204" pitchFamily="18" charset="0"/>
                            <a:cs typeface="Times New Roman" panose="02020603050405020304" pitchFamily="18" charset="0"/>
                          </a:rPr>
                          <m:t>h</m:t>
                        </m:r>
                      </m:num>
                      <m:den>
                        <m:sSub>
                          <m:sSubPr>
                            <m:ctrlPr>
                              <a:rPr lang="en-US" altLang="zh-CN" sz="2800" b="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𝑚</m:t>
                            </m:r>
                          </m:e>
                          <m:sub>
                            <m:r>
                              <a:rPr lang="en-US" altLang="zh-CN" sz="2800" b="0" i="1">
                                <a:latin typeface="Cambria Math" panose="02040503050406030204" pitchFamily="18" charset="0"/>
                                <a:cs typeface="Times New Roman" panose="02020603050405020304" pitchFamily="18" charset="0"/>
                              </a:rPr>
                              <m:t>0</m:t>
                            </m:r>
                          </m:sub>
                        </m:sSub>
                        <m:r>
                          <a:rPr lang="en-US" altLang="zh-CN" sz="2800" b="0" i="1">
                            <a:latin typeface="Cambria Math" panose="02040503050406030204" pitchFamily="18" charset="0"/>
                            <a:cs typeface="Times New Roman" panose="02020603050405020304" pitchFamily="18" charset="0"/>
                          </a:rPr>
                          <m:t>𝑐</m:t>
                        </m:r>
                      </m:den>
                    </m:f>
                    <m:r>
                      <a:rPr lang="en-US" altLang="zh-CN" sz="2800" b="0" i="1">
                        <a:latin typeface="Cambria Math" panose="02040503050406030204" pitchFamily="18" charset="0"/>
                        <a:cs typeface="Times New Roman" panose="02020603050405020304" pitchFamily="18" charset="0"/>
                      </a:rPr>
                      <m:t>(1−</m:t>
                    </m:r>
                    <m:func>
                      <m:funcPr>
                        <m:ctrlPr>
                          <a:rPr lang="en-US" altLang="zh-CN" sz="2800" b="0" i="1">
                            <a:latin typeface="Cambria Math" panose="02040503050406030204" pitchFamily="18" charset="0"/>
                            <a:cs typeface="Times New Roman" panose="02020603050405020304" pitchFamily="18" charset="0"/>
                          </a:rPr>
                        </m:ctrlPr>
                      </m:funcPr>
                      <m:fName>
                        <m:r>
                          <m:rPr>
                            <m:sty m:val="p"/>
                          </m:rPr>
                          <a:rPr lang="en-US" altLang="zh-CN" sz="2800" b="0">
                            <a:latin typeface="Cambria Math" panose="02040503050406030204" pitchFamily="18" charset="0"/>
                            <a:cs typeface="Times New Roman" panose="02020603050405020304" pitchFamily="18" charset="0"/>
                          </a:rPr>
                          <m:t>cos</m:t>
                        </m:r>
                      </m:fName>
                      <m:e>
                        <m:r>
                          <a:rPr lang="en-US" altLang="zh-CN" sz="2800" b="0" i="1">
                            <a:latin typeface="Cambria Math" panose="02040503050406030204" pitchFamily="18" charset="0"/>
                            <a:cs typeface="Times New Roman" panose="02020603050405020304" pitchFamily="18" charset="0"/>
                          </a:rPr>
                          <m:t>𝜃</m:t>
                        </m:r>
                      </m:e>
                    </m:func>
                    <m:r>
                      <a:rPr lang="en-US" altLang="zh-CN" sz="2800" b="0" i="1">
                        <a:latin typeface="Cambria Math" panose="02040503050406030204" pitchFamily="18" charset="0"/>
                        <a:cs typeface="Times New Roman" panose="02020603050405020304" pitchFamily="18" charset="0"/>
                      </a:rPr>
                      <m:t>)</m:t>
                    </m:r>
                  </m:oMath>
                </a14:m>
                <a:r>
                  <a:rPr lang="zh-CN" altLang="en-US" sz="2800" dirty="0"/>
                  <a:t>物理意义</a:t>
                </a:r>
                <a:r>
                  <a:rPr lang="en-US" altLang="zh-CN" sz="2800" dirty="0"/>
                  <a:t>——</a:t>
                </a:r>
                <a:br>
                  <a:rPr lang="en-US" altLang="zh-CN" sz="2800" dirty="0"/>
                </a:br>
                <a:r>
                  <a:rPr lang="en-US" altLang="zh-CN" sz="2800" dirty="0"/>
                  <a:t>(</a:t>
                </a:r>
                <a:r>
                  <a:rPr lang="en-US" altLang="zh-CN" sz="2800" dirty="0" smtClean="0"/>
                  <a:t>3</a:t>
                </a:r>
                <a:r>
                  <a:rPr lang="en-US" altLang="zh-CN" sz="2800" dirty="0"/>
                  <a:t>)</a:t>
                </a:r>
                <a:r>
                  <a:rPr lang="en-US" altLang="zh-CN" sz="2800" dirty="0" smtClean="0">
                    <a:solidFill>
                      <a:srgbClr val="C00000"/>
                    </a:solidFill>
                    <a:latin typeface="Times New Roman" panose="02020603050405020304" pitchFamily="18" charset="0"/>
                    <a:cs typeface="Times New Roman" panose="02020603050405020304" pitchFamily="18" charset="0"/>
                  </a:rPr>
                  <a:t> </a:t>
                </a:r>
                <a:r>
                  <a:rPr lang="en-US" altLang="zh-CN" sz="2800" dirty="0">
                    <a:solidFill>
                      <a:srgbClr val="C00000"/>
                    </a:solidFill>
                    <a:latin typeface="Times New Roman" panose="02020603050405020304" pitchFamily="18" charset="0"/>
                    <a:cs typeface="Times New Roman" panose="02020603050405020304" pitchFamily="18" charset="0"/>
                  </a:rPr>
                  <a:t>Δ</a:t>
                </a:r>
                <a:r>
                  <a:rPr lang="en-US" altLang="zh-CN" sz="2800" i="1" dirty="0">
                    <a:solidFill>
                      <a:srgbClr val="C00000"/>
                    </a:solidFill>
                    <a:latin typeface="Times New Roman" panose="02020603050405020304" pitchFamily="18" charset="0"/>
                    <a:cs typeface="Times New Roman" panose="02020603050405020304" pitchFamily="18" charset="0"/>
                  </a:rPr>
                  <a:t>E</a:t>
                </a:r>
                <a:r>
                  <a:rPr lang="zh-CN" altLang="en-US" sz="2800" dirty="0">
                    <a:solidFill>
                      <a:srgbClr val="C00000"/>
                    </a:solidFill>
                    <a:latin typeface="Times New Roman" panose="02020603050405020304" pitchFamily="18" charset="0"/>
                    <a:cs typeface="Times New Roman" panose="02020603050405020304" pitchFamily="18" charset="0"/>
                  </a:rPr>
                  <a:t>与</a:t>
                </a:r>
                <a:r>
                  <a:rPr lang="en-US" altLang="zh-CN" sz="2800" i="1" dirty="0">
                    <a:solidFill>
                      <a:srgbClr val="C00000"/>
                    </a:solidFill>
                    <a:latin typeface="Times New Roman" panose="02020603050405020304" pitchFamily="18" charset="0"/>
                    <a:cs typeface="Times New Roman" panose="02020603050405020304" pitchFamily="18" charset="0"/>
                  </a:rPr>
                  <a:t>λ</a:t>
                </a:r>
                <a:r>
                  <a:rPr lang="zh-CN" altLang="en-US" sz="2800" dirty="0">
                    <a:solidFill>
                      <a:srgbClr val="C00000"/>
                    </a:solidFill>
                    <a:latin typeface="Times New Roman" panose="02020603050405020304" pitchFamily="18" charset="0"/>
                    <a:cs typeface="Times New Roman" panose="02020603050405020304" pitchFamily="18" charset="0"/>
                  </a:rPr>
                  <a:t>紧密</a:t>
                </a:r>
                <a:r>
                  <a:rPr lang="zh-CN" altLang="en-US" sz="2800" dirty="0" smtClean="0">
                    <a:solidFill>
                      <a:srgbClr val="C00000"/>
                    </a:solidFill>
                    <a:latin typeface="Times New Roman" panose="02020603050405020304" pitchFamily="18" charset="0"/>
                    <a:cs typeface="Times New Roman" panose="02020603050405020304" pitchFamily="18" charset="0"/>
                  </a:rPr>
                  <a:t>相关   </a:t>
                </a:r>
                <a14:m>
                  <m:oMath xmlns:m="http://schemas.openxmlformats.org/officeDocument/2006/math">
                    <m:r>
                      <a:rPr lang="en-US" altLang="zh-CN" sz="2800" b="1" i="0" smtClean="0">
                        <a:solidFill>
                          <a:srgbClr val="C00000"/>
                        </a:solidFill>
                        <a:latin typeface="Cambria Math" panose="02040503050406030204" pitchFamily="18" charset="0"/>
                        <a:cs typeface="Times New Roman" panose="02020603050405020304" pitchFamily="18" charset="0"/>
                      </a:rPr>
                      <m:t>𝚫</m:t>
                    </m:r>
                    <m:r>
                      <a:rPr lang="en-US" altLang="zh-CN" sz="2800" b="1" i="1" smtClean="0">
                        <a:solidFill>
                          <a:srgbClr val="C00000"/>
                        </a:solidFill>
                        <a:latin typeface="Cambria Math" panose="02040503050406030204" pitchFamily="18" charset="0"/>
                        <a:cs typeface="Times New Roman" panose="02020603050405020304" pitchFamily="18" charset="0"/>
                      </a:rPr>
                      <m:t>𝑬</m:t>
                    </m:r>
                    <m:r>
                      <a:rPr lang="en-US" altLang="zh-CN" sz="2800" b="1" i="1" smtClean="0">
                        <a:solidFill>
                          <a:srgbClr val="C00000"/>
                        </a:solidFill>
                        <a:latin typeface="Cambria Math" panose="02040503050406030204" pitchFamily="18" charset="0"/>
                        <a:cs typeface="Times New Roman" panose="02020603050405020304" pitchFamily="18" charset="0"/>
                      </a:rPr>
                      <m:t>=</m:t>
                    </m:r>
                    <m:r>
                      <a:rPr lang="en-US" altLang="zh-CN" sz="2800" i="1">
                        <a:solidFill>
                          <a:srgbClr val="C00000"/>
                        </a:solidFill>
                        <a:latin typeface="Cambria Math" panose="02040503050406030204" pitchFamily="18" charset="0"/>
                        <a:cs typeface="Times New Roman" panose="02020603050405020304" pitchFamily="18" charset="0"/>
                      </a:rPr>
                      <m:t>𝒉</m:t>
                    </m:r>
                    <m:r>
                      <a:rPr lang="en-US" altLang="zh-CN" sz="2800" i="1">
                        <a:solidFill>
                          <a:srgbClr val="C00000"/>
                        </a:solidFill>
                        <a:latin typeface="Cambria Math" panose="02040503050406030204" pitchFamily="18" charset="0"/>
                        <a:cs typeface="Times New Roman" panose="02020603050405020304" pitchFamily="18" charset="0"/>
                      </a:rPr>
                      <m:t>𝝂</m:t>
                    </m:r>
                    <m:f>
                      <m:fPr>
                        <m:ctrlPr>
                          <a:rPr lang="en-US" altLang="zh-CN" sz="2800" b="1" i="1" smtClean="0">
                            <a:solidFill>
                              <a:srgbClr val="C00000"/>
                            </a:solidFill>
                            <a:latin typeface="Cambria Math" panose="02040503050406030204" pitchFamily="18" charset="0"/>
                            <a:cs typeface="Times New Roman" panose="02020603050405020304" pitchFamily="18" charset="0"/>
                          </a:rPr>
                        </m:ctrlPr>
                      </m:fPr>
                      <m:num>
                        <m:r>
                          <a:rPr lang="en-US" altLang="zh-CN" sz="2800" b="1" i="1" smtClean="0">
                            <a:solidFill>
                              <a:srgbClr val="C00000"/>
                            </a:solidFill>
                            <a:latin typeface="Cambria Math" panose="02040503050406030204" pitchFamily="18" charset="0"/>
                            <a:cs typeface="Times New Roman" panose="02020603050405020304" pitchFamily="18" charset="0"/>
                          </a:rPr>
                          <m:t>𝜸</m:t>
                        </m:r>
                        <m:d>
                          <m:dPr>
                            <m:ctrlPr>
                              <a:rPr lang="en-US" altLang="zh-CN" sz="2800" b="1" i="1" smtClean="0">
                                <a:solidFill>
                                  <a:srgbClr val="C00000"/>
                                </a:solidFill>
                                <a:latin typeface="Cambria Math" panose="02040503050406030204" pitchFamily="18" charset="0"/>
                                <a:cs typeface="Times New Roman" panose="02020603050405020304" pitchFamily="18" charset="0"/>
                              </a:rPr>
                            </m:ctrlPr>
                          </m:dPr>
                          <m:e>
                            <m:r>
                              <a:rPr lang="en-US" altLang="zh-CN" sz="2800" b="1" i="1" smtClean="0">
                                <a:solidFill>
                                  <a:srgbClr val="C00000"/>
                                </a:solidFill>
                                <a:latin typeface="Cambria Math" panose="02040503050406030204" pitchFamily="18" charset="0"/>
                                <a:cs typeface="Times New Roman" panose="02020603050405020304" pitchFamily="18" charset="0"/>
                              </a:rPr>
                              <m:t>𝟏</m:t>
                            </m:r>
                            <m:r>
                              <a:rPr lang="en-US" altLang="zh-CN" sz="2800" b="1" i="1" smtClean="0">
                                <a:solidFill>
                                  <a:srgbClr val="C00000"/>
                                </a:solidFill>
                                <a:latin typeface="Cambria Math" panose="02040503050406030204" pitchFamily="18" charset="0"/>
                                <a:cs typeface="Times New Roman" panose="02020603050405020304" pitchFamily="18" charset="0"/>
                              </a:rPr>
                              <m:t>−</m:t>
                            </m:r>
                            <m:r>
                              <m:rPr>
                                <m:sty m:val="p"/>
                              </m:rPr>
                              <a:rPr lang="en-US" altLang="zh-CN" sz="2800" b="1" i="1" smtClean="0">
                                <a:solidFill>
                                  <a:srgbClr val="C00000"/>
                                </a:solidFill>
                                <a:latin typeface="Cambria Math" panose="02040503050406030204" pitchFamily="18" charset="0"/>
                                <a:cs typeface="Times New Roman" panose="02020603050405020304" pitchFamily="18" charset="0"/>
                              </a:rPr>
                              <m:t>cos</m:t>
                            </m:r>
                            <m:r>
                              <a:rPr lang="en-US" altLang="zh-CN" sz="2800" b="1" i="1" smtClean="0">
                                <a:solidFill>
                                  <a:srgbClr val="C00000"/>
                                </a:solidFill>
                                <a:latin typeface="Cambria Math" panose="02040503050406030204" pitchFamily="18" charset="0"/>
                                <a:cs typeface="Times New Roman" panose="02020603050405020304" pitchFamily="18" charset="0"/>
                              </a:rPr>
                              <m:t>𝜽</m:t>
                            </m:r>
                          </m:e>
                        </m:d>
                      </m:num>
                      <m:den>
                        <m:r>
                          <a:rPr lang="en-US" altLang="zh-CN" sz="2800" b="1" i="1" smtClean="0">
                            <a:solidFill>
                              <a:srgbClr val="C00000"/>
                            </a:solidFill>
                            <a:latin typeface="Cambria Math" panose="02040503050406030204" pitchFamily="18" charset="0"/>
                            <a:cs typeface="Times New Roman" panose="02020603050405020304" pitchFamily="18" charset="0"/>
                          </a:rPr>
                          <m:t>𝟏</m:t>
                        </m:r>
                        <m:r>
                          <a:rPr lang="en-US" altLang="zh-CN" sz="2800" b="1" i="1" smtClean="0">
                            <a:solidFill>
                              <a:srgbClr val="C00000"/>
                            </a:solidFill>
                            <a:latin typeface="Cambria Math" panose="02040503050406030204" pitchFamily="18" charset="0"/>
                            <a:cs typeface="Times New Roman" panose="02020603050405020304" pitchFamily="18" charset="0"/>
                          </a:rPr>
                          <m:t>+</m:t>
                        </m:r>
                        <m:r>
                          <a:rPr lang="en-US" altLang="zh-CN" sz="2800" i="1">
                            <a:solidFill>
                              <a:srgbClr val="C00000"/>
                            </a:solidFill>
                            <a:latin typeface="Cambria Math" panose="02040503050406030204" pitchFamily="18" charset="0"/>
                            <a:cs typeface="Times New Roman" panose="02020603050405020304" pitchFamily="18" charset="0"/>
                          </a:rPr>
                          <m:t>𝜸</m:t>
                        </m:r>
                        <m:d>
                          <m:dPr>
                            <m:ctrlPr>
                              <a:rPr lang="en-US" altLang="zh-CN" sz="2800" i="1">
                                <a:solidFill>
                                  <a:srgbClr val="C00000"/>
                                </a:solidFill>
                                <a:latin typeface="Cambria Math" panose="02040503050406030204" pitchFamily="18" charset="0"/>
                                <a:cs typeface="Times New Roman" panose="02020603050405020304" pitchFamily="18" charset="0"/>
                              </a:rPr>
                            </m:ctrlPr>
                          </m:dPr>
                          <m:e>
                            <m:r>
                              <a:rPr lang="en-US" altLang="zh-CN" sz="2800" i="1">
                                <a:solidFill>
                                  <a:srgbClr val="C00000"/>
                                </a:solidFill>
                                <a:latin typeface="Cambria Math" panose="02040503050406030204" pitchFamily="18" charset="0"/>
                                <a:cs typeface="Times New Roman" panose="02020603050405020304" pitchFamily="18" charset="0"/>
                              </a:rPr>
                              <m:t>𝟏</m:t>
                            </m:r>
                            <m:r>
                              <a:rPr lang="en-US" altLang="zh-CN" sz="2800" i="1">
                                <a:solidFill>
                                  <a:srgbClr val="C00000"/>
                                </a:solidFill>
                                <a:latin typeface="Cambria Math" panose="02040503050406030204" pitchFamily="18" charset="0"/>
                                <a:cs typeface="Times New Roman" panose="02020603050405020304" pitchFamily="18" charset="0"/>
                              </a:rPr>
                              <m:t>−</m:t>
                            </m:r>
                            <m:r>
                              <m:rPr>
                                <m:sty m:val="p"/>
                              </m:rPr>
                              <a:rPr lang="en-US" altLang="zh-CN" sz="2800" i="1">
                                <a:solidFill>
                                  <a:srgbClr val="C00000"/>
                                </a:solidFill>
                                <a:latin typeface="Cambria Math" panose="02040503050406030204" pitchFamily="18" charset="0"/>
                                <a:cs typeface="Times New Roman" panose="02020603050405020304" pitchFamily="18" charset="0"/>
                              </a:rPr>
                              <m:t>cos</m:t>
                            </m:r>
                            <m:r>
                              <a:rPr lang="en-US" altLang="zh-CN" sz="2800" i="1">
                                <a:solidFill>
                                  <a:srgbClr val="C00000"/>
                                </a:solidFill>
                                <a:latin typeface="Cambria Math" panose="02040503050406030204" pitchFamily="18" charset="0"/>
                                <a:cs typeface="Times New Roman" panose="02020603050405020304" pitchFamily="18" charset="0"/>
                              </a:rPr>
                              <m:t>𝜽</m:t>
                            </m:r>
                          </m:e>
                        </m:d>
                      </m:den>
                    </m:f>
                  </m:oMath>
                </a14:m>
                <a:endParaRPr lang="zh-CN" altLang="en-US" sz="2800" i="1"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2"/>
                <a:stretch>
                  <a:fillRect t="-14110" b="-22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23910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1733" y="1288301"/>
            <a:ext cx="8229600" cy="4525962"/>
          </a:xfrm>
        </p:spPr>
        <p:txBody>
          <a:bodyPr/>
          <a:lstStyle/>
          <a:p>
            <a:pPr>
              <a:spcAft>
                <a:spcPts val="600"/>
              </a:spcAft>
            </a:pPr>
            <a:r>
              <a:rPr lang="zh-CN" altLang="en-US" sz="2400" dirty="0">
                <a:latin typeface="Times New Roman" panose="02020603050405020304" pitchFamily="18" charset="0"/>
                <a:cs typeface="Times New Roman" panose="02020603050405020304" pitchFamily="18" charset="0"/>
              </a:rPr>
              <a:t>当</a:t>
            </a:r>
            <a:r>
              <a:rPr lang="en-US" altLang="zh-CN" sz="2400" i="1" dirty="0">
                <a:latin typeface="Times New Roman" panose="02020603050405020304" pitchFamily="18" charset="0"/>
                <a:cs typeface="Times New Roman" panose="02020603050405020304" pitchFamily="18" charset="0"/>
              </a:rPr>
              <a:t>θ</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时，</a:t>
            </a:r>
            <a:r>
              <a:rPr lang="en-US" altLang="zh-CN" sz="2400" dirty="0" err="1">
                <a:latin typeface="Times New Roman" panose="02020603050405020304" pitchFamily="18" charset="0"/>
                <a:cs typeface="Times New Roman" panose="02020603050405020304" pitchFamily="18" charset="0"/>
              </a:rPr>
              <a:t>Δ</a:t>
            </a:r>
            <a:r>
              <a:rPr lang="en-US" altLang="zh-CN" sz="2400" i="1" dirty="0" err="1">
                <a:latin typeface="Times New Roman" panose="02020603050405020304" pitchFamily="18" charset="0"/>
                <a:cs typeface="Times New Roman" panose="02020603050405020304" pitchFamily="18" charset="0"/>
              </a:rPr>
              <a:t>λ</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入射光未</a:t>
            </a:r>
            <a:r>
              <a:rPr lang="zh-CN" altLang="en-US" sz="2400" dirty="0">
                <a:latin typeface="Times New Roman" panose="02020603050405020304" pitchFamily="18" charset="0"/>
                <a:cs typeface="Times New Roman" panose="02020603050405020304" pitchFamily="18" charset="0"/>
              </a:rPr>
              <a:t>被偏折</a:t>
            </a:r>
            <a:r>
              <a:rPr lang="zh-CN" altLang="en-US" sz="2400" dirty="0" smtClean="0">
                <a:latin typeface="Times New Roman" panose="02020603050405020304" pitchFamily="18" charset="0"/>
                <a:cs typeface="Times New Roman" panose="02020603050405020304" pitchFamily="18" charset="0"/>
              </a:rPr>
              <a:t>，不</a:t>
            </a:r>
            <a:r>
              <a:rPr lang="zh-CN" altLang="en-US" sz="2400" dirty="0">
                <a:latin typeface="Times New Roman" panose="02020603050405020304" pitchFamily="18" charset="0"/>
                <a:cs typeface="Times New Roman" panose="02020603050405020304" pitchFamily="18" charset="0"/>
              </a:rPr>
              <a:t>引起波长的变化</a:t>
            </a:r>
            <a:r>
              <a:rPr lang="zh-CN" altLang="en-US" sz="2400" dirty="0" smtClean="0">
                <a:latin typeface="Times New Roman" panose="02020603050405020304" pitchFamily="18" charset="0"/>
                <a:cs typeface="Times New Roman" panose="02020603050405020304" pitchFamily="18" charset="0"/>
              </a:rPr>
              <a:t>。但</a:t>
            </a:r>
            <a:r>
              <a:rPr lang="en-US" altLang="zh-CN" sz="2400" dirty="0" err="1" smtClean="0">
                <a:latin typeface="Times New Roman" panose="02020603050405020304" pitchFamily="18" charset="0"/>
                <a:cs typeface="Times New Roman" panose="02020603050405020304" pitchFamily="18" charset="0"/>
              </a:rPr>
              <a:t>Δ</a:t>
            </a:r>
            <a:r>
              <a:rPr lang="en-US" altLang="zh-CN" sz="2400" i="1" dirty="0" err="1" smtClean="0">
                <a:latin typeface="Times New Roman" panose="02020603050405020304" pitchFamily="18" charset="0"/>
                <a:cs typeface="Times New Roman" panose="02020603050405020304" pitchFamily="18" charset="0"/>
              </a:rPr>
              <a:t>λ</a:t>
            </a:r>
            <a:r>
              <a:rPr lang="en-US" altLang="zh-CN" sz="2400" dirty="0" smtClean="0">
                <a:latin typeface="Times New Roman" panose="02020603050405020304" pitchFamily="18" charset="0"/>
                <a:cs typeface="Times New Roman" panose="02020603050405020304" pitchFamily="18" charset="0"/>
              </a:rPr>
              <a:t>=0</a:t>
            </a:r>
            <a:r>
              <a:rPr lang="zh-CN" altLang="en-US" sz="2400" dirty="0" smtClean="0">
                <a:latin typeface="Times New Roman" panose="02020603050405020304" pitchFamily="18" charset="0"/>
                <a:cs typeface="Times New Roman" panose="02020603050405020304" pitchFamily="18" charset="0"/>
              </a:rPr>
              <a:t>不仅</a:t>
            </a:r>
            <a:r>
              <a:rPr lang="zh-CN" altLang="en-US" sz="2400" dirty="0">
                <a:latin typeface="Times New Roman" panose="02020603050405020304" pitchFamily="18" charset="0"/>
                <a:cs typeface="Times New Roman" panose="02020603050405020304" pitchFamily="18" charset="0"/>
              </a:rPr>
              <a:t>发生在</a:t>
            </a:r>
            <a:r>
              <a:rPr lang="en-US" altLang="zh-CN" sz="2400" i="1" dirty="0">
                <a:latin typeface="Times New Roman" panose="02020603050405020304" pitchFamily="18" charset="0"/>
                <a:cs typeface="Times New Roman" panose="02020603050405020304" pitchFamily="18" charset="0"/>
              </a:rPr>
              <a:t>θ</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，而且在各个方向都能观察</a:t>
            </a:r>
            <a:r>
              <a:rPr lang="zh-CN" altLang="en-US" sz="2400" dirty="0" smtClean="0">
                <a:latin typeface="Times New Roman" panose="02020603050405020304" pitchFamily="18" charset="0"/>
                <a:cs typeface="Times New Roman" panose="02020603050405020304" pitchFamily="18" charset="0"/>
              </a:rPr>
              <a:t>到。</a:t>
            </a:r>
            <a:endParaRPr lang="en-US" altLang="zh-CN" sz="2400" dirty="0" smtClean="0">
              <a:latin typeface="Times New Roman" panose="02020603050405020304" pitchFamily="18" charset="0"/>
              <a:cs typeface="Times New Roman" panose="02020603050405020304" pitchFamily="18" charset="0"/>
            </a:endParaRPr>
          </a:p>
          <a:p>
            <a:pPr>
              <a:spcAft>
                <a:spcPts val="600"/>
              </a:spcAft>
            </a:pPr>
            <a:r>
              <a:rPr lang="zh-CN" altLang="en-US" sz="2400" dirty="0" smtClean="0">
                <a:latin typeface="Times New Roman" panose="02020603050405020304" pitchFamily="18" charset="0"/>
                <a:cs typeface="Times New Roman" panose="02020603050405020304" pitchFamily="18" charset="0"/>
              </a:rPr>
              <a:t>在</a:t>
            </a:r>
            <a:r>
              <a:rPr lang="zh-CN" altLang="en-US" sz="2400" dirty="0">
                <a:latin typeface="Times New Roman" panose="02020603050405020304" pitchFamily="18" charset="0"/>
                <a:cs typeface="Times New Roman" panose="02020603050405020304" pitchFamily="18" charset="0"/>
              </a:rPr>
              <a:t>康普顿散射中总是伴随着</a:t>
            </a:r>
            <a:r>
              <a:rPr lang="en-US" altLang="zh-CN" sz="2400" dirty="0" err="1">
                <a:latin typeface="Times New Roman" panose="02020603050405020304" pitchFamily="18" charset="0"/>
                <a:cs typeface="Times New Roman" panose="02020603050405020304" pitchFamily="18" charset="0"/>
              </a:rPr>
              <a:t>Δ</a:t>
            </a:r>
            <a:r>
              <a:rPr lang="en-US" altLang="zh-CN" sz="2400" i="1" dirty="0" err="1">
                <a:latin typeface="Times New Roman" panose="02020603050405020304" pitchFamily="18" charset="0"/>
                <a:cs typeface="Times New Roman" panose="02020603050405020304" pitchFamily="18" charset="0"/>
              </a:rPr>
              <a:t>λ</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的散射，它称之为</a:t>
            </a:r>
            <a:r>
              <a:rPr lang="zh-CN" altLang="en-US" sz="2400" dirty="0">
                <a:solidFill>
                  <a:srgbClr val="CC0000"/>
                </a:solidFill>
                <a:latin typeface="Times New Roman" panose="02020603050405020304" pitchFamily="18" charset="0"/>
                <a:cs typeface="Times New Roman" panose="02020603050405020304" pitchFamily="18" charset="0"/>
              </a:rPr>
              <a:t>相干散射</a:t>
            </a:r>
            <a:r>
              <a:rPr lang="zh-CN" altLang="en-US" sz="2400" dirty="0">
                <a:latin typeface="Times New Roman" panose="02020603050405020304" pitchFamily="18" charset="0"/>
                <a:cs typeface="Times New Roman" panose="02020603050405020304" pitchFamily="18" charset="0"/>
              </a:rPr>
              <a:t>，与此对应，康普顿散射又称之为</a:t>
            </a:r>
            <a:r>
              <a:rPr lang="zh-CN" altLang="en-US" sz="2400" dirty="0">
                <a:solidFill>
                  <a:srgbClr val="CC6600"/>
                </a:solidFill>
                <a:latin typeface="Times New Roman" panose="02020603050405020304" pitchFamily="18" charset="0"/>
                <a:cs typeface="Times New Roman" panose="02020603050405020304" pitchFamily="18" charset="0"/>
              </a:rPr>
              <a:t>非相干散射</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a:spcAft>
                <a:spcPts val="600"/>
              </a:spcAft>
            </a:pPr>
            <a:r>
              <a:rPr lang="en-US" altLang="zh-CN" sz="2400" dirty="0" smtClean="0">
                <a:latin typeface="Times New Roman" panose="02020603050405020304" pitchFamily="18" charset="0"/>
                <a:cs typeface="Times New Roman" panose="02020603050405020304" pitchFamily="18" charset="0"/>
              </a:rPr>
              <a:t>Compton</a:t>
            </a:r>
            <a:r>
              <a:rPr lang="zh-CN" altLang="en-US" sz="2400" dirty="0" smtClean="0">
                <a:latin typeface="Times New Roman" panose="02020603050405020304" pitchFamily="18" charset="0"/>
                <a:cs typeface="Times New Roman" panose="02020603050405020304" pitchFamily="18" charset="0"/>
              </a:rPr>
              <a:t>散射</a:t>
            </a:r>
            <a:r>
              <a:rPr lang="en-US" altLang="zh-CN" sz="2400" dirty="0" smtClean="0">
                <a:latin typeface="Times New Roman" panose="02020603050405020304" pitchFamily="18" charset="0"/>
                <a:cs typeface="Times New Roman" panose="02020603050405020304" pitchFamily="18" charset="0"/>
              </a:rPr>
              <a:t>(M</a:t>
            </a:r>
            <a:r>
              <a:rPr lang="en-US" altLang="zh-CN" sz="2400" dirty="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a:t>
            </a:r>
            <a:r>
              <a:rPr lang="zh-CN" altLang="en-US" sz="2400" dirty="0" smtClean="0">
                <a:solidFill>
                  <a:srgbClr val="0070C0"/>
                </a:solidFill>
                <a:latin typeface="Times New Roman" panose="02020603050405020304" pitchFamily="18" charset="0"/>
                <a:cs typeface="Times New Roman" panose="02020603050405020304" pitchFamily="18" charset="0"/>
              </a:rPr>
              <a:t>光子同</a:t>
            </a:r>
            <a:r>
              <a:rPr lang="zh-CN" altLang="en-US" sz="2400" dirty="0">
                <a:solidFill>
                  <a:srgbClr val="0070C0"/>
                </a:solidFill>
                <a:latin typeface="Times New Roman" panose="02020603050405020304" pitchFamily="18" charset="0"/>
                <a:cs typeface="Times New Roman" panose="02020603050405020304" pitchFamily="18" charset="0"/>
              </a:rPr>
              <a:t>原子中可被看作自由电子的外层电子发生</a:t>
            </a:r>
            <a:r>
              <a:rPr lang="zh-CN" altLang="en-US" sz="2400" dirty="0" smtClean="0">
                <a:solidFill>
                  <a:srgbClr val="0070C0"/>
                </a:solidFill>
                <a:latin typeface="Times New Roman" panose="02020603050405020304" pitchFamily="18" charset="0"/>
                <a:cs typeface="Times New Roman" panose="02020603050405020304" pitchFamily="18" charset="0"/>
              </a:rPr>
              <a:t>散射</a:t>
            </a:r>
            <a:r>
              <a:rPr lang="zh-CN" altLang="en-US" sz="2400" dirty="0" smtClean="0">
                <a:latin typeface="Times New Roman" panose="02020603050405020304" pitchFamily="18" charset="0"/>
                <a:cs typeface="Times New Roman" panose="02020603050405020304" pitchFamily="18" charset="0"/>
              </a:rPr>
              <a:t>；相干散射</a:t>
            </a:r>
            <a:r>
              <a:rPr lang="en-US" altLang="zh-CN" sz="2400" dirty="0" smtClean="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a:t>
            </a:r>
            <a:r>
              <a:rPr lang="zh-CN" altLang="en-US" sz="2400" dirty="0" smtClean="0">
                <a:solidFill>
                  <a:srgbClr val="C00000"/>
                </a:solidFill>
                <a:latin typeface="Times New Roman" panose="02020603050405020304" pitchFamily="18" charset="0"/>
                <a:cs typeface="Times New Roman" panose="02020603050405020304" pitchFamily="18" charset="0"/>
              </a:rPr>
              <a:t>光子与</a:t>
            </a:r>
            <a:r>
              <a:rPr lang="zh-CN" altLang="en-US" sz="2400" dirty="0">
                <a:solidFill>
                  <a:srgbClr val="C00000"/>
                </a:solidFill>
                <a:latin typeface="Times New Roman" panose="02020603050405020304" pitchFamily="18" charset="0"/>
                <a:cs typeface="Times New Roman" panose="02020603050405020304" pitchFamily="18" charset="0"/>
              </a:rPr>
              <a:t>内层束缚电子发生相互作用</a:t>
            </a:r>
            <a:r>
              <a:rPr lang="zh-CN" altLang="en-US" sz="2400" dirty="0" smtClean="0">
                <a:latin typeface="Times New Roman" panose="02020603050405020304" pitchFamily="18" charset="0"/>
                <a:cs typeface="Times New Roman" panose="02020603050405020304" pitchFamily="18" charset="0"/>
              </a:rPr>
              <a:t>，相当于与</a:t>
            </a:r>
            <a:r>
              <a:rPr lang="zh-CN" altLang="en-US" sz="2400" dirty="0">
                <a:latin typeface="Times New Roman" panose="02020603050405020304" pitchFamily="18" charset="0"/>
                <a:cs typeface="Times New Roman" panose="02020603050405020304" pitchFamily="18" charset="0"/>
              </a:rPr>
              <a:t>原子这个整体发生散射。这时</a:t>
            </a:r>
            <a:r>
              <a:rPr lang="zh-CN" altLang="en-US" sz="2400" dirty="0" smtClean="0">
                <a:latin typeface="Times New Roman" panose="02020603050405020304" pitchFamily="18" charset="0"/>
                <a:cs typeface="Times New Roman" panose="02020603050405020304" pitchFamily="18" charset="0"/>
              </a:rPr>
              <a:t>，要</a:t>
            </a:r>
            <a:r>
              <a:rPr lang="zh-CN" altLang="en-US" sz="2400" dirty="0">
                <a:latin typeface="Times New Roman" panose="02020603050405020304" pitchFamily="18" charset="0"/>
                <a:cs typeface="Times New Roman" panose="02020603050405020304" pitchFamily="18" charset="0"/>
              </a:rPr>
              <a:t>用原子的质量</a:t>
            </a:r>
            <a:r>
              <a:rPr lang="en-US" altLang="zh-CN" sz="2400" i="1" dirty="0">
                <a:latin typeface="Times New Roman" panose="02020603050405020304" pitchFamily="18" charset="0"/>
                <a:cs typeface="Times New Roman" panose="02020603050405020304" pitchFamily="18" charset="0"/>
              </a:rPr>
              <a:t>M</a:t>
            </a:r>
            <a:r>
              <a:rPr lang="zh-CN" altLang="en-US" sz="2400" dirty="0">
                <a:latin typeface="Times New Roman" panose="02020603050405020304" pitchFamily="18" charset="0"/>
                <a:cs typeface="Times New Roman" panose="02020603050405020304" pitchFamily="18" charset="0"/>
              </a:rPr>
              <a:t>代替电子的质量</a:t>
            </a:r>
            <a:r>
              <a:rPr lang="en-US" altLang="zh-CN" sz="2400" i="1" dirty="0">
                <a:latin typeface="Times New Roman" panose="02020603050405020304" pitchFamily="18" charset="0"/>
                <a:cs typeface="Times New Roman" panose="02020603050405020304" pitchFamily="18" charset="0"/>
              </a:rPr>
              <a:t>m</a:t>
            </a:r>
            <a:r>
              <a:rPr lang="en-US" altLang="zh-CN" sz="2400" baseline="-300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，由于</a:t>
            </a:r>
            <a:r>
              <a:rPr lang="en-US" altLang="zh-CN" sz="2400" i="1" dirty="0">
                <a:latin typeface="Times New Roman" panose="02020603050405020304" pitchFamily="18" charset="0"/>
                <a:cs typeface="Times New Roman" panose="02020603050405020304" pitchFamily="18" charset="0"/>
              </a:rPr>
              <a:t>M</a:t>
            </a:r>
            <a:r>
              <a:rPr lang="en-US" altLang="zh-CN" sz="2400" dirty="0">
                <a:latin typeface="Times New Roman" panose="02020603050405020304" pitchFamily="18" charset="0"/>
                <a:cs typeface="Times New Roman" panose="02020603050405020304" pitchFamily="18" charset="0"/>
              </a:rPr>
              <a:t>&gt;&gt;</a:t>
            </a:r>
            <a:r>
              <a:rPr lang="en-US" altLang="zh-CN" sz="2400" i="1" dirty="0">
                <a:latin typeface="Times New Roman" panose="02020603050405020304" pitchFamily="18" charset="0"/>
                <a:cs typeface="Times New Roman" panose="02020603050405020304" pitchFamily="18" charset="0"/>
              </a:rPr>
              <a:t>m</a:t>
            </a:r>
            <a:r>
              <a:rPr lang="en-US" altLang="zh-CN" sz="2400" baseline="-300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，因此</a:t>
            </a:r>
            <a:r>
              <a:rPr lang="en-US" altLang="zh-CN" sz="2400" dirty="0">
                <a:latin typeface="Times New Roman" panose="02020603050405020304" pitchFamily="18" charset="0"/>
                <a:cs typeface="Times New Roman" panose="02020603050405020304" pitchFamily="18" charset="0"/>
              </a:rPr>
              <a:t>Δ</a:t>
            </a:r>
            <a:r>
              <a:rPr lang="en-US" altLang="zh-CN" sz="2400" i="1" dirty="0">
                <a:latin typeface="Times New Roman" panose="02020603050405020304" pitchFamily="18" charset="0"/>
                <a:cs typeface="Times New Roman" panose="02020603050405020304" pitchFamily="18" charset="0"/>
              </a:rPr>
              <a:t>λ</a:t>
            </a:r>
            <a:r>
              <a:rPr lang="en-US" altLang="zh-CN" sz="2400" dirty="0">
                <a:latin typeface="Times New Roman" panose="02020603050405020304" pitchFamily="18" charset="0"/>
                <a:cs typeface="Times New Roman" panose="02020603050405020304" pitchFamily="18" charset="0"/>
              </a:rPr>
              <a:t>≈0</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a:spcAft>
                <a:spcPts val="600"/>
              </a:spcAft>
            </a:pPr>
            <a:r>
              <a:rPr lang="zh-CN" altLang="en-US" sz="2400" dirty="0" smtClean="0">
                <a:latin typeface="Times New Roman" panose="02020603050405020304" pitchFamily="18" charset="0"/>
                <a:cs typeface="Times New Roman" panose="02020603050405020304" pitchFamily="18" charset="0"/>
              </a:rPr>
              <a:t>相干</a:t>
            </a:r>
            <a:r>
              <a:rPr lang="zh-CN" altLang="en-US" sz="2400" dirty="0">
                <a:latin typeface="Times New Roman" panose="02020603050405020304" pitchFamily="18" charset="0"/>
                <a:cs typeface="Times New Roman" panose="02020603050405020304" pitchFamily="18" charset="0"/>
              </a:rPr>
              <a:t>散射是入射光子与原子中束缚电子相互作用的结果</a:t>
            </a:r>
            <a:r>
              <a:rPr lang="zh-CN" altLang="en-US" sz="2400" dirty="0" smtClean="0">
                <a:latin typeface="Times New Roman" panose="02020603050405020304" pitchFamily="18" charset="0"/>
                <a:cs typeface="Times New Roman" panose="02020603050405020304" pitchFamily="18" charset="0"/>
              </a:rPr>
              <a:t>；随</a:t>
            </a:r>
            <a:r>
              <a:rPr lang="zh-CN" altLang="en-US" sz="2400" dirty="0">
                <a:latin typeface="Times New Roman" panose="02020603050405020304" pitchFamily="18" charset="0"/>
                <a:cs typeface="Times New Roman" panose="02020603050405020304" pitchFamily="18" charset="0"/>
              </a:rPr>
              <a:t>原子序数</a:t>
            </a:r>
            <a:r>
              <a:rPr lang="en-US" altLang="zh-CN" sz="2400" dirty="0">
                <a:latin typeface="Times New Roman" panose="02020603050405020304" pitchFamily="18" charset="0"/>
                <a:cs typeface="Times New Roman" panose="02020603050405020304" pitchFamily="18" charset="0"/>
              </a:rPr>
              <a:t>Z</a:t>
            </a:r>
            <a:r>
              <a:rPr lang="zh-CN" altLang="en-US" sz="2400" dirty="0">
                <a:latin typeface="Times New Roman" panose="02020603050405020304" pitchFamily="18" charset="0"/>
                <a:cs typeface="Times New Roman" panose="02020603050405020304" pitchFamily="18" charset="0"/>
              </a:rPr>
              <a:t>增大而增强</a:t>
            </a:r>
            <a:r>
              <a:rPr lang="zh-CN" altLang="en-US" sz="2400" dirty="0" smtClean="0">
                <a:latin typeface="Times New Roman" panose="02020603050405020304" pitchFamily="18" charset="0"/>
                <a:cs typeface="Times New Roman" panose="02020603050405020304" pitchFamily="18" charset="0"/>
              </a:rPr>
              <a:t>，在</a:t>
            </a:r>
            <a:r>
              <a:rPr lang="zh-CN" altLang="en-US" sz="2400" dirty="0">
                <a:latin typeface="Times New Roman" panose="02020603050405020304" pitchFamily="18" charset="0"/>
                <a:cs typeface="Times New Roman" panose="02020603050405020304" pitchFamily="18" charset="0"/>
              </a:rPr>
              <a:t>本质上是弹性散射。</a:t>
            </a:r>
          </a:p>
          <a:p>
            <a:pPr>
              <a:spcAft>
                <a:spcPts val="600"/>
              </a:spcAft>
            </a:pPr>
            <a:endParaRPr lang="zh-CN" altLang="en-US" sz="2400" dirty="0"/>
          </a:p>
        </p:txBody>
      </p:sp>
      <mc:AlternateContent xmlns:mc="http://schemas.openxmlformats.org/markup-compatibility/2006" xmlns:a14="http://schemas.microsoft.com/office/drawing/2010/main">
        <mc:Choice Requires="a14">
          <p:sp>
            <p:nvSpPr>
              <p:cNvPr id="4" name="标题 2"/>
              <p:cNvSpPr>
                <a:spLocks noGrp="1"/>
              </p:cNvSpPr>
              <p:nvPr>
                <p:ph type="title"/>
              </p:nvPr>
            </p:nvSpPr>
            <p:spPr/>
            <p:txBody>
              <a:bodyPr>
                <a:noAutofit/>
              </a:bodyPr>
              <a:lstStyle/>
              <a:p>
                <a14:m>
                  <m:oMath xmlns:m="http://schemas.openxmlformats.org/officeDocument/2006/math">
                    <m:r>
                      <m:rPr>
                        <m:sty m:val="p"/>
                      </m:rPr>
                      <a:rPr lang="en-US" altLang="zh-CN" sz="2800" b="0" smtClean="0">
                        <a:latin typeface="Cambria Math" panose="02040503050406030204" pitchFamily="18" charset="0"/>
                        <a:cs typeface="Times New Roman" panose="02020603050405020304" pitchFamily="18" charset="0"/>
                      </a:rPr>
                      <m:t>Δ</m:t>
                    </m:r>
                    <m:r>
                      <a:rPr lang="en-US" altLang="zh-CN" sz="2800" b="0" i="1">
                        <a:latin typeface="Cambria Math" panose="02040503050406030204" pitchFamily="18" charset="0"/>
                        <a:cs typeface="Times New Roman" panose="02020603050405020304" pitchFamily="18" charset="0"/>
                      </a:rPr>
                      <m:t>𝜆</m:t>
                    </m:r>
                    <m:r>
                      <a:rPr lang="en-US" altLang="zh-CN" sz="2800" b="0" i="1">
                        <a:latin typeface="Cambria Math" panose="02040503050406030204" pitchFamily="18" charset="0"/>
                        <a:cs typeface="Times New Roman" panose="02020603050405020304" pitchFamily="18" charset="0"/>
                      </a:rPr>
                      <m:t>=</m:t>
                    </m:r>
                    <m:f>
                      <m:fPr>
                        <m:ctrlPr>
                          <a:rPr lang="en-US" altLang="zh-CN" sz="2800" b="0" i="1">
                            <a:latin typeface="Cambria Math" panose="02040503050406030204" pitchFamily="18" charset="0"/>
                            <a:cs typeface="Times New Roman" panose="02020603050405020304" pitchFamily="18" charset="0"/>
                          </a:rPr>
                        </m:ctrlPr>
                      </m:fPr>
                      <m:num>
                        <m:r>
                          <a:rPr lang="en-US" altLang="zh-CN" sz="2800" b="0" i="1">
                            <a:latin typeface="Cambria Math" panose="02040503050406030204" pitchFamily="18" charset="0"/>
                            <a:cs typeface="Times New Roman" panose="02020603050405020304" pitchFamily="18" charset="0"/>
                          </a:rPr>
                          <m:t>h</m:t>
                        </m:r>
                      </m:num>
                      <m:den>
                        <m:sSub>
                          <m:sSubPr>
                            <m:ctrlPr>
                              <a:rPr lang="en-US" altLang="zh-CN" sz="2800" b="0" i="1">
                                <a:latin typeface="Cambria Math" panose="02040503050406030204" pitchFamily="18" charset="0"/>
                                <a:cs typeface="Times New Roman" panose="02020603050405020304" pitchFamily="18" charset="0"/>
                              </a:rPr>
                            </m:ctrlPr>
                          </m:sSubPr>
                          <m:e>
                            <m:r>
                              <a:rPr lang="en-US" altLang="zh-CN" sz="2800" b="0" i="1">
                                <a:latin typeface="Cambria Math" panose="02040503050406030204" pitchFamily="18" charset="0"/>
                                <a:cs typeface="Times New Roman" panose="02020603050405020304" pitchFamily="18" charset="0"/>
                              </a:rPr>
                              <m:t>𝑚</m:t>
                            </m:r>
                          </m:e>
                          <m:sub>
                            <m:r>
                              <a:rPr lang="en-US" altLang="zh-CN" sz="2800" b="0" i="1">
                                <a:latin typeface="Cambria Math" panose="02040503050406030204" pitchFamily="18" charset="0"/>
                                <a:cs typeface="Times New Roman" panose="02020603050405020304" pitchFamily="18" charset="0"/>
                              </a:rPr>
                              <m:t>0</m:t>
                            </m:r>
                          </m:sub>
                        </m:sSub>
                        <m:r>
                          <a:rPr lang="en-US" altLang="zh-CN" sz="2800" b="0" i="1">
                            <a:latin typeface="Cambria Math" panose="02040503050406030204" pitchFamily="18" charset="0"/>
                            <a:cs typeface="Times New Roman" panose="02020603050405020304" pitchFamily="18" charset="0"/>
                          </a:rPr>
                          <m:t>𝑐</m:t>
                        </m:r>
                      </m:den>
                    </m:f>
                    <m:r>
                      <a:rPr lang="en-US" altLang="zh-CN" sz="2800" b="0" i="1">
                        <a:latin typeface="Cambria Math" panose="02040503050406030204" pitchFamily="18" charset="0"/>
                        <a:cs typeface="Times New Roman" panose="02020603050405020304" pitchFamily="18" charset="0"/>
                      </a:rPr>
                      <m:t>(1−</m:t>
                    </m:r>
                    <m:func>
                      <m:funcPr>
                        <m:ctrlPr>
                          <a:rPr lang="en-US" altLang="zh-CN" sz="2800" b="0" i="1">
                            <a:latin typeface="Cambria Math" panose="02040503050406030204" pitchFamily="18" charset="0"/>
                            <a:cs typeface="Times New Roman" panose="02020603050405020304" pitchFamily="18" charset="0"/>
                          </a:rPr>
                        </m:ctrlPr>
                      </m:funcPr>
                      <m:fName>
                        <m:r>
                          <m:rPr>
                            <m:sty m:val="p"/>
                          </m:rPr>
                          <a:rPr lang="en-US" altLang="zh-CN" sz="2800" b="0">
                            <a:latin typeface="Cambria Math" panose="02040503050406030204" pitchFamily="18" charset="0"/>
                            <a:cs typeface="Times New Roman" panose="02020603050405020304" pitchFamily="18" charset="0"/>
                          </a:rPr>
                          <m:t>cos</m:t>
                        </m:r>
                      </m:fName>
                      <m:e>
                        <m:r>
                          <a:rPr lang="en-US" altLang="zh-CN" sz="2800" b="0" i="1">
                            <a:latin typeface="Cambria Math" panose="02040503050406030204" pitchFamily="18" charset="0"/>
                            <a:cs typeface="Times New Roman" panose="02020603050405020304" pitchFamily="18" charset="0"/>
                          </a:rPr>
                          <m:t>𝜃</m:t>
                        </m:r>
                      </m:e>
                    </m:func>
                    <m:r>
                      <a:rPr lang="en-US" altLang="zh-CN" sz="2800" b="0" i="1">
                        <a:latin typeface="Cambria Math" panose="02040503050406030204" pitchFamily="18" charset="0"/>
                        <a:cs typeface="Times New Roman" panose="02020603050405020304" pitchFamily="18" charset="0"/>
                      </a:rPr>
                      <m:t>)</m:t>
                    </m:r>
                  </m:oMath>
                </a14:m>
                <a:r>
                  <a:rPr lang="zh-CN" altLang="en-US" sz="2800" dirty="0"/>
                  <a:t>物理意义</a:t>
                </a:r>
                <a:r>
                  <a:rPr lang="en-US" altLang="zh-CN" sz="2800" dirty="0"/>
                  <a:t>——</a:t>
                </a:r>
                <a:br>
                  <a:rPr lang="en-US" altLang="zh-CN" sz="2800" dirty="0"/>
                </a:br>
                <a:r>
                  <a:rPr lang="en-US" altLang="zh-CN" sz="2800" dirty="0"/>
                  <a:t>(</a:t>
                </a:r>
                <a:r>
                  <a:rPr lang="en-US" altLang="zh-CN" sz="2800" dirty="0" smtClean="0"/>
                  <a:t>4)</a:t>
                </a:r>
                <a:r>
                  <a:rPr lang="zh-CN" altLang="en-US" sz="2800" dirty="0" smtClean="0">
                    <a:solidFill>
                      <a:schemeClr val="tx1"/>
                    </a:solidFill>
                    <a:latin typeface="Times New Roman" panose="02020603050405020304" pitchFamily="18" charset="0"/>
                    <a:cs typeface="Times New Roman" panose="02020603050405020304" pitchFamily="18" charset="0"/>
                  </a:rPr>
                  <a:t>相干</a:t>
                </a:r>
                <a:r>
                  <a:rPr lang="zh-CN" altLang="en-US" sz="2800" dirty="0">
                    <a:solidFill>
                      <a:schemeClr val="tx1"/>
                    </a:solidFill>
                    <a:latin typeface="Times New Roman" panose="02020603050405020304" pitchFamily="18" charset="0"/>
                    <a:cs typeface="Times New Roman" panose="02020603050405020304" pitchFamily="18" charset="0"/>
                  </a:rPr>
                  <a:t>散射</a:t>
                </a:r>
                <a:br>
                  <a:rPr lang="zh-CN" altLang="en-US" sz="2800" dirty="0">
                    <a:solidFill>
                      <a:schemeClr val="tx1"/>
                    </a:solidFill>
                    <a:latin typeface="Times New Roman" panose="02020603050405020304" pitchFamily="18" charset="0"/>
                    <a:cs typeface="Times New Roman" panose="02020603050405020304" pitchFamily="18" charset="0"/>
                  </a:rPr>
                </a:br>
                <a:endParaRPr lang="zh-CN" altLang="en-US" sz="2800" i="1" dirty="0"/>
              </a:p>
            </p:txBody>
          </p:sp>
        </mc:Choice>
        <mc:Fallback xmlns="">
          <p:sp>
            <p:nvSpPr>
              <p:cNvPr id="4" name="标题 2"/>
              <p:cNvSpPr>
                <a:spLocks noGrp="1" noRot="1" noChangeAspect="1" noMove="1" noResize="1" noEditPoints="1" noAdjustHandles="1" noChangeArrowheads="1" noChangeShapeType="1" noTextEdit="1"/>
              </p:cNvSpPr>
              <p:nvPr>
                <p:ph type="title"/>
              </p:nvPr>
            </p:nvSpPr>
            <p:spPr>
              <a:blipFill rotWithShape="0">
                <a:blip r:embed="rId2"/>
                <a:stretch>
                  <a:fillRect t="-22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10603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3" descr="256-1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48" y="620688"/>
            <a:ext cx="3462338"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5" descr="25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7690" y="835000"/>
            <a:ext cx="5791200" cy="542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755576" y="98034"/>
            <a:ext cx="7902798" cy="830997"/>
          </a:xfrm>
          <a:prstGeom prst="rect">
            <a:avLst/>
          </a:prstGeom>
        </p:spPr>
        <p:txBody>
          <a:bodyPr wrap="square">
            <a:spAutoFit/>
          </a:bodyPr>
          <a:lstStyle/>
          <a:p>
            <a:pPr eaLnBrk="1" hangingPunct="1"/>
            <a:r>
              <a:rPr lang="zh-CN" altLang="en-US" dirty="0">
                <a:latin typeface="+mn-ea"/>
                <a:ea typeface="+mn-ea"/>
              </a:rPr>
              <a:t>相干散射与康普顿散射相伴存在，它可以被看作为一条标准谱线，为实验测定康普顿位移</a:t>
            </a:r>
            <a:r>
              <a:rPr lang="en-US" altLang="zh-CN" dirty="0" err="1">
                <a:latin typeface="+mn-ea"/>
                <a:ea typeface="+mn-ea"/>
              </a:rPr>
              <a:t>Δ</a:t>
            </a:r>
            <a:r>
              <a:rPr lang="en-US" altLang="zh-CN" i="1" dirty="0" err="1">
                <a:latin typeface="+mn-ea"/>
                <a:ea typeface="+mn-ea"/>
              </a:rPr>
              <a:t>λ</a:t>
            </a:r>
            <a:r>
              <a:rPr lang="zh-CN" altLang="en-US" dirty="0">
                <a:latin typeface="+mn-ea"/>
                <a:ea typeface="+mn-ea"/>
              </a:rPr>
              <a:t>带来了方便。 </a:t>
            </a:r>
          </a:p>
        </p:txBody>
      </p:sp>
      <p:sp>
        <p:nvSpPr>
          <p:cNvPr id="4" name="矩形 3"/>
          <p:cNvSpPr/>
          <p:nvPr/>
        </p:nvSpPr>
        <p:spPr>
          <a:xfrm>
            <a:off x="4283968" y="5843989"/>
            <a:ext cx="4572000" cy="707886"/>
          </a:xfrm>
          <a:prstGeom prst="rect">
            <a:avLst/>
          </a:prstGeom>
        </p:spPr>
        <p:txBody>
          <a:bodyPr>
            <a:spAutoFit/>
          </a:bodyPr>
          <a:lstStyle/>
          <a:p>
            <a:r>
              <a:rPr lang="zh-CN" altLang="en-US" sz="2000" dirty="0">
                <a:solidFill>
                  <a:srgbClr val="C00000"/>
                </a:solidFill>
                <a:latin typeface="+mn-ea"/>
                <a:ea typeface="+mn-ea"/>
              </a:rPr>
              <a:t>当散射物的原子序数增加时，</a:t>
            </a:r>
            <a:r>
              <a:rPr lang="en-US" altLang="zh-CN" sz="2000" dirty="0">
                <a:solidFill>
                  <a:srgbClr val="C00000"/>
                </a:solidFill>
                <a:latin typeface="+mn-ea"/>
                <a:ea typeface="+mn-ea"/>
              </a:rPr>
              <a:t>P</a:t>
            </a:r>
            <a:r>
              <a:rPr lang="zh-CN" altLang="en-US" sz="2000" dirty="0">
                <a:solidFill>
                  <a:srgbClr val="C00000"/>
                </a:solidFill>
                <a:latin typeface="+mn-ea"/>
                <a:ea typeface="+mn-ea"/>
              </a:rPr>
              <a:t>的强度增加，</a:t>
            </a:r>
            <a:r>
              <a:rPr lang="en-US" altLang="zh-CN" sz="2000" dirty="0">
                <a:solidFill>
                  <a:srgbClr val="C00000"/>
                </a:solidFill>
                <a:latin typeface="+mn-ea"/>
                <a:ea typeface="+mn-ea"/>
              </a:rPr>
              <a:t>M</a:t>
            </a:r>
            <a:r>
              <a:rPr lang="zh-CN" altLang="en-US" sz="2000" dirty="0">
                <a:solidFill>
                  <a:srgbClr val="C00000"/>
                </a:solidFill>
                <a:latin typeface="+mn-ea"/>
                <a:ea typeface="+mn-ea"/>
              </a:rPr>
              <a:t>的强度减低</a:t>
            </a:r>
          </a:p>
        </p:txBody>
      </p:sp>
      <p:sp>
        <p:nvSpPr>
          <p:cNvPr id="5" name="矩形 4"/>
          <p:cNvSpPr/>
          <p:nvPr/>
        </p:nvSpPr>
        <p:spPr>
          <a:xfrm>
            <a:off x="310249" y="5833336"/>
            <a:ext cx="3253639" cy="707886"/>
          </a:xfrm>
          <a:prstGeom prst="rect">
            <a:avLst/>
          </a:prstGeom>
        </p:spPr>
        <p:txBody>
          <a:bodyPr wrap="square">
            <a:spAutoFit/>
          </a:bodyPr>
          <a:lstStyle/>
          <a:p>
            <a:r>
              <a:rPr lang="zh-CN" altLang="en-US" sz="2000" dirty="0">
                <a:solidFill>
                  <a:srgbClr val="C00000"/>
                </a:solidFill>
                <a:latin typeface="+mn-ea"/>
                <a:ea typeface="+mn-ea"/>
              </a:rPr>
              <a:t>随着散射角的增大，</a:t>
            </a:r>
            <a:r>
              <a:rPr lang="en-US" altLang="zh-CN" sz="2000" dirty="0">
                <a:solidFill>
                  <a:srgbClr val="C00000"/>
                </a:solidFill>
                <a:latin typeface="+mn-ea"/>
                <a:ea typeface="+mn-ea"/>
              </a:rPr>
              <a:t>M</a:t>
            </a:r>
            <a:r>
              <a:rPr lang="zh-CN" altLang="en-US" sz="2000" dirty="0">
                <a:solidFill>
                  <a:srgbClr val="C00000"/>
                </a:solidFill>
                <a:latin typeface="+mn-ea"/>
                <a:ea typeface="+mn-ea"/>
              </a:rPr>
              <a:t>的强度增强，</a:t>
            </a:r>
            <a:r>
              <a:rPr lang="en-US" altLang="zh-CN" sz="2000" dirty="0">
                <a:solidFill>
                  <a:srgbClr val="C00000"/>
                </a:solidFill>
                <a:latin typeface="+mn-ea"/>
                <a:ea typeface="+mn-ea"/>
              </a:rPr>
              <a:t>P</a:t>
            </a:r>
            <a:r>
              <a:rPr lang="zh-CN" altLang="en-US" sz="2000" dirty="0">
                <a:solidFill>
                  <a:srgbClr val="C00000"/>
                </a:solidFill>
                <a:latin typeface="+mn-ea"/>
                <a:ea typeface="+mn-ea"/>
              </a:rPr>
              <a:t>的强度减弱</a:t>
            </a:r>
          </a:p>
        </p:txBody>
      </p:sp>
    </p:spTree>
    <p:extLst>
      <p:ext uri="{BB962C8B-B14F-4D97-AF65-F5344CB8AC3E}">
        <p14:creationId xmlns:p14="http://schemas.microsoft.com/office/powerpoint/2010/main" val="38367973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4982" y="1281795"/>
            <a:ext cx="8229600" cy="4525962"/>
          </a:xfrm>
        </p:spPr>
        <p:txBody>
          <a:bodyPr/>
          <a:lstStyle/>
          <a:p>
            <a:r>
              <a:rPr lang="zh-CN" altLang="en-US" sz="2000" dirty="0" smtClean="0"/>
              <a:t>理论上，</a:t>
            </a:r>
            <a:r>
              <a:rPr lang="zh-CN" altLang="en-US" sz="2000" dirty="0">
                <a:solidFill>
                  <a:srgbClr val="C00000"/>
                </a:solidFill>
              </a:rPr>
              <a:t>在一定散射角上波长的改变是一定的</a:t>
            </a:r>
            <a:r>
              <a:rPr lang="zh-CN" altLang="en-US" sz="2000" dirty="0"/>
              <a:t>，而实际观察到的谱线有一个较宽的强度分布，不是恰好等于前面公式的数值，只是最高峰落在该式的数值上。这是因为</a:t>
            </a:r>
            <a:r>
              <a:rPr lang="zh-CN" altLang="en-US" sz="2000" dirty="0">
                <a:solidFill>
                  <a:srgbClr val="C00000"/>
                </a:solidFill>
              </a:rPr>
              <a:t>电子实际在碰撞前不是静止的</a:t>
            </a:r>
            <a:r>
              <a:rPr lang="zh-CN" altLang="en-US" sz="2000" dirty="0"/>
              <a:t>，它在原子中运动着。只是在原子序数较低的原子中，电子的速度比碰后的速度要小得多，所以理论公式的推导中把它近似地作为零。这样，实际的波长改变就分布在理论值的附近了。</a:t>
            </a:r>
          </a:p>
          <a:p>
            <a:r>
              <a:rPr lang="zh-CN" altLang="en-US" sz="2000" dirty="0"/>
              <a:t>在康普顿散射中，光子损失一部分能量。这是</a:t>
            </a:r>
            <a:r>
              <a:rPr lang="zh-CN" altLang="en-US" sz="2000" dirty="0">
                <a:solidFill>
                  <a:srgbClr val="C00000"/>
                </a:solidFill>
              </a:rPr>
              <a:t>能量较高的光子通过物质时能量损失的重要方式之一</a:t>
            </a:r>
            <a:r>
              <a:rPr lang="zh-CN" altLang="en-US" sz="2000" dirty="0"/>
              <a:t>。当</a:t>
            </a:r>
            <a:r>
              <a:rPr lang="zh-CN" altLang="en-US" sz="2000" dirty="0">
                <a:solidFill>
                  <a:srgbClr val="7030A0"/>
                </a:solidFill>
              </a:rPr>
              <a:t>光子的能量低</a:t>
            </a:r>
            <a:r>
              <a:rPr lang="zh-CN" altLang="en-US" sz="2000" dirty="0"/>
              <a:t>时，通过物质时能量的损失主要是</a:t>
            </a:r>
            <a:r>
              <a:rPr lang="zh-CN" altLang="en-US" sz="2000" dirty="0">
                <a:solidFill>
                  <a:srgbClr val="7030A0"/>
                </a:solidFill>
              </a:rPr>
              <a:t>电离吸收</a:t>
            </a:r>
            <a:r>
              <a:rPr lang="zh-CN" altLang="en-US" sz="2000" dirty="0"/>
              <a:t>。但电离吸收随波长减小而急剧下降，对</a:t>
            </a:r>
            <a:r>
              <a:rPr lang="zh-CN" altLang="en-US" sz="2000" dirty="0">
                <a:solidFill>
                  <a:srgbClr val="C00000"/>
                </a:solidFill>
              </a:rPr>
              <a:t>能量较高的光子</a:t>
            </a:r>
            <a:r>
              <a:rPr lang="zh-CN" altLang="en-US" sz="2000" dirty="0"/>
              <a:t>，电离吸收的能量损失成为次要的，而</a:t>
            </a:r>
            <a:r>
              <a:rPr lang="zh-CN" altLang="en-US" sz="2000" dirty="0">
                <a:solidFill>
                  <a:srgbClr val="C00000"/>
                </a:solidFill>
              </a:rPr>
              <a:t>康普顿散射</a:t>
            </a:r>
            <a:r>
              <a:rPr lang="zh-CN" altLang="en-US" sz="2000" dirty="0"/>
              <a:t>的能量损失成为主要的，这不仅发生在短波的</a:t>
            </a:r>
            <a:r>
              <a:rPr lang="en-US" altLang="zh-CN" sz="2000" dirty="0"/>
              <a:t>X</a:t>
            </a:r>
            <a:r>
              <a:rPr lang="zh-CN" altLang="en-US" sz="2000" dirty="0"/>
              <a:t>射线上，也发生在更短波长的</a:t>
            </a:r>
            <a:r>
              <a:rPr lang="en-US" altLang="zh-CN" sz="2000" dirty="0"/>
              <a:t>γ</a:t>
            </a:r>
            <a:r>
              <a:rPr lang="zh-CN" altLang="en-US" sz="2000" dirty="0"/>
              <a:t>射线上，因而具有较广泛的意义。在原子核物理和高能粒子物理中会遇到这个问题。这个效应也一直被认为是光的粒子性的有力证据之一。</a:t>
            </a:r>
          </a:p>
        </p:txBody>
      </p:sp>
      <p:sp>
        <p:nvSpPr>
          <p:cNvPr id="3" name="标题 2"/>
          <p:cNvSpPr>
            <a:spLocks noGrp="1"/>
          </p:cNvSpPr>
          <p:nvPr>
            <p:ph type="title"/>
          </p:nvPr>
        </p:nvSpPr>
        <p:spPr/>
        <p:txBody>
          <a:bodyPr>
            <a:normAutofit/>
          </a:bodyPr>
          <a:lstStyle/>
          <a:p>
            <a:r>
              <a:rPr lang="zh-CN" altLang="en-US" sz="2800" dirty="0" smtClean="0"/>
              <a:t>关于</a:t>
            </a:r>
            <a:r>
              <a:rPr lang="en-US" altLang="zh-CN" sz="2800" dirty="0" smtClean="0"/>
              <a:t>Compton</a:t>
            </a:r>
            <a:r>
              <a:rPr lang="zh-CN" altLang="en-US" sz="2800" dirty="0" smtClean="0"/>
              <a:t>散射的一些说明</a:t>
            </a:r>
            <a:endParaRPr lang="zh-CN" altLang="en-US" sz="2800" dirty="0"/>
          </a:p>
        </p:txBody>
      </p:sp>
    </p:spTree>
    <p:extLst>
      <p:ext uri="{BB962C8B-B14F-4D97-AF65-F5344CB8AC3E}">
        <p14:creationId xmlns:p14="http://schemas.microsoft.com/office/powerpoint/2010/main" val="4091420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323528" y="1255670"/>
                <a:ext cx="8229600" cy="4525962"/>
              </a:xfrm>
            </p:spPr>
            <p:txBody>
              <a:bodyPr/>
              <a:lstStyle/>
              <a:p>
                <a:r>
                  <a:rPr lang="zh-CN" altLang="en-US" sz="2400" dirty="0" smtClean="0">
                    <a:latin typeface="Times New Roman" panose="02020603050405020304" pitchFamily="18" charset="0"/>
                    <a:cs typeface="Times New Roman" panose="02020603050405020304" pitchFamily="18" charset="0"/>
                  </a:rPr>
                  <a:t>在康普顿散射公式中，无论是普朗克常数</a:t>
                </a:r>
                <a:r>
                  <a:rPr lang="en-US" altLang="zh-CN" sz="2400" dirty="0">
                    <a:latin typeface="Times New Roman" panose="02020603050405020304" pitchFamily="18" charset="0"/>
                    <a:cs typeface="Times New Roman" panose="02020603050405020304" pitchFamily="18" charset="0"/>
                  </a:rPr>
                  <a:t>h</a:t>
                </a:r>
                <a:r>
                  <a:rPr lang="zh-CN" altLang="en-US" sz="2400" dirty="0">
                    <a:latin typeface="Times New Roman" panose="02020603050405020304" pitchFamily="18" charset="0"/>
                    <a:cs typeface="Times New Roman" panose="02020603050405020304" pitchFamily="18" charset="0"/>
                  </a:rPr>
                  <a:t>，还是光速</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，都起着关键作用。假如</a:t>
                </a:r>
                <a:r>
                  <a:rPr lang="en-US" altLang="zh-CN" sz="2400" dirty="0">
                    <a:solidFill>
                      <a:srgbClr val="C00000"/>
                    </a:solidFill>
                    <a:latin typeface="Times New Roman" panose="02020603050405020304" pitchFamily="18" charset="0"/>
                    <a:cs typeface="Times New Roman" panose="02020603050405020304" pitchFamily="18" charset="0"/>
                  </a:rPr>
                  <a:t>h→0</a:t>
                </a:r>
                <a:r>
                  <a:rPr lang="zh-CN" altLang="en-US" sz="2400" dirty="0">
                    <a:latin typeface="Times New Roman" panose="02020603050405020304" pitchFamily="18" charset="0"/>
                    <a:cs typeface="Times New Roman" panose="02020603050405020304" pitchFamily="18" charset="0"/>
                  </a:rPr>
                  <a:t>，或者</a:t>
                </a:r>
                <a:r>
                  <a:rPr lang="en-US" altLang="zh-CN" sz="2400" dirty="0">
                    <a:solidFill>
                      <a:srgbClr val="C00000"/>
                    </a:solidFill>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a:t>
                </a:r>
                <a:r>
                  <a:rPr lang="en-US" altLang="zh-CN" sz="2400" dirty="0" err="1">
                    <a:solidFill>
                      <a:srgbClr val="C00000"/>
                    </a:solidFill>
                    <a:latin typeface="Times New Roman" panose="02020603050405020304" pitchFamily="18" charset="0"/>
                    <a:cs typeface="Times New Roman" panose="02020603050405020304" pitchFamily="18" charset="0"/>
                  </a:rPr>
                  <a:t>Δλ</a:t>
                </a:r>
                <a:r>
                  <a:rPr lang="zh-CN" altLang="en-US" sz="2400" dirty="0">
                    <a:solidFill>
                      <a:srgbClr val="C00000"/>
                    </a:solidFill>
                    <a:latin typeface="Times New Roman" panose="02020603050405020304" pitchFamily="18" charset="0"/>
                    <a:cs typeface="Times New Roman" panose="02020603050405020304" pitchFamily="18" charset="0"/>
                  </a:rPr>
                  <a:t>都将趋于零</a:t>
                </a:r>
                <a:r>
                  <a:rPr lang="zh-CN" altLang="en-US" sz="2400" dirty="0">
                    <a:latin typeface="Times New Roman" panose="02020603050405020304" pitchFamily="18" charset="0"/>
                    <a:cs typeface="Times New Roman" panose="02020603050405020304" pitchFamily="18" charset="0"/>
                  </a:rPr>
                  <a:t>，即回到了经典物理</a:t>
                </a:r>
                <a:r>
                  <a:rPr lang="zh-CN" altLang="en-US" sz="2400" dirty="0" smtClean="0">
                    <a:latin typeface="Times New Roman" panose="02020603050405020304" pitchFamily="18" charset="0"/>
                    <a:cs typeface="Times New Roman" panose="02020603050405020304" pitchFamily="18" charset="0"/>
                  </a:rPr>
                  <a:t>。</a:t>
                </a:r>
                <a:r>
                  <a:rPr lang="zh-CN" altLang="en-US" sz="2400" dirty="0" smtClean="0">
                    <a:solidFill>
                      <a:srgbClr val="C00000"/>
                    </a:solidFill>
                    <a:latin typeface="Times New Roman" panose="02020603050405020304" pitchFamily="18" charset="0"/>
                    <a:cs typeface="Times New Roman" panose="02020603050405020304" pitchFamily="18" charset="0"/>
                  </a:rPr>
                  <a:t>对应原理</a:t>
                </a:r>
                <a:r>
                  <a:rPr lang="zh-CN" altLang="en-US" sz="2400" dirty="0">
                    <a:latin typeface="Times New Roman" panose="02020603050405020304" pitchFamily="18" charset="0"/>
                    <a:cs typeface="Times New Roman" panose="02020603050405020304" pitchFamily="18" charset="0"/>
                  </a:rPr>
                  <a:t>在此又得到了清晰的体现。</a:t>
                </a:r>
              </a:p>
              <a:p>
                <a:r>
                  <a:rPr lang="zh-CN" altLang="en-US" sz="2400" dirty="0">
                    <a:latin typeface="Times New Roman" panose="02020603050405020304" pitchFamily="18" charset="0"/>
                    <a:cs typeface="Times New Roman" panose="02020603050405020304" pitchFamily="18" charset="0"/>
                  </a:rPr>
                  <a:t>既然康普顿位移</a:t>
                </a:r>
                <a:r>
                  <a:rPr lang="en-US" altLang="zh-CN" sz="2400" dirty="0" err="1">
                    <a:latin typeface="Times New Roman" panose="02020603050405020304" pitchFamily="18" charset="0"/>
                    <a:cs typeface="Times New Roman" panose="02020603050405020304" pitchFamily="18" charset="0"/>
                  </a:rPr>
                  <a:t>Δλ</a:t>
                </a:r>
                <a:r>
                  <a:rPr lang="zh-CN" altLang="en-US" sz="2400" dirty="0">
                    <a:latin typeface="Times New Roman" panose="02020603050405020304" pitchFamily="18" charset="0"/>
                    <a:cs typeface="Times New Roman" panose="02020603050405020304" pitchFamily="18" charset="0"/>
                  </a:rPr>
                  <a:t>与</a:t>
                </a:r>
                <a:r>
                  <a:rPr lang="zh-CN" altLang="en-US" sz="2400" dirty="0">
                    <a:solidFill>
                      <a:srgbClr val="0070C0"/>
                    </a:solidFill>
                    <a:latin typeface="Times New Roman" panose="02020603050405020304" pitchFamily="18" charset="0"/>
                    <a:cs typeface="Times New Roman" panose="02020603050405020304" pitchFamily="18" charset="0"/>
                  </a:rPr>
                  <a:t>三个基本常数</a:t>
                </a:r>
                <a:r>
                  <a:rPr lang="zh-CN" altLang="en-US" sz="24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h</m:t>
                    </m:r>
                    <m:r>
                      <a:rPr lang="zh-CN" altLang="en-US" sz="2400" i="1" dirty="0">
                        <a:latin typeface="Cambria Math" panose="02040503050406030204" pitchFamily="18" charset="0"/>
                        <a:cs typeface="Times New Roman" panose="02020603050405020304" pitchFamily="18" charset="0"/>
                      </a:rPr>
                      <m:t>，</m:t>
                    </m:r>
                    <m:r>
                      <a:rPr lang="en-US" altLang="zh-CN" sz="2400" i="1" dirty="0">
                        <a:latin typeface="Cambria Math" panose="02040503050406030204" pitchFamily="18" charset="0"/>
                        <a:cs typeface="Times New Roman" panose="02020603050405020304" pitchFamily="18" charset="0"/>
                      </a:rPr>
                      <m:t>𝑐</m:t>
                    </m:r>
                    <m:r>
                      <a:rPr lang="zh-CN" altLang="en-US" sz="2400" i="1" dirty="0">
                        <a:latin typeface="Cambria Math" panose="02040503050406030204" pitchFamily="18" charset="0"/>
                        <a:cs typeface="Times New Roman" panose="02020603050405020304" pitchFamily="18" charset="0"/>
                      </a:rPr>
                      <m:t>，</m:t>
                    </m:r>
                    <m:sSub>
                      <m:sSubPr>
                        <m:ctrlPr>
                          <a:rPr lang="en-US" altLang="zh-CN" sz="2400" b="0" i="1" dirty="0" smtClean="0">
                            <a:latin typeface="Cambria Math" panose="02040503050406030204" pitchFamily="18" charset="0"/>
                            <a:cs typeface="Times New Roman" panose="02020603050405020304" pitchFamily="18" charset="0"/>
                          </a:rPr>
                        </m:ctrlPr>
                      </m:sSubPr>
                      <m:e>
                        <m:r>
                          <a:rPr lang="en-US" altLang="zh-CN" sz="2400" i="1" dirty="0">
                            <a:latin typeface="Cambria Math" panose="02040503050406030204" pitchFamily="18" charset="0"/>
                            <a:cs typeface="Times New Roman" panose="02020603050405020304" pitchFamily="18" charset="0"/>
                          </a:rPr>
                          <m:t>𝑚</m:t>
                        </m:r>
                      </m:e>
                      <m:sub>
                        <m:r>
                          <a:rPr lang="en-US" altLang="zh-CN" sz="2400" i="1" dirty="0">
                            <a:latin typeface="Cambria Math" panose="02040503050406030204" pitchFamily="18" charset="0"/>
                            <a:cs typeface="Times New Roman" panose="02020603050405020304" pitchFamily="18" charset="0"/>
                          </a:rPr>
                          <m:t>𝑒</m:t>
                        </m:r>
                      </m:sub>
                    </m:sSub>
                  </m:oMath>
                </a14:m>
                <a:r>
                  <a:rPr lang="zh-CN" altLang="en-US" sz="2400" dirty="0">
                    <a:latin typeface="Times New Roman" panose="02020603050405020304" pitchFamily="18" charset="0"/>
                    <a:cs typeface="Times New Roman" panose="02020603050405020304" pitchFamily="18" charset="0"/>
                  </a:rPr>
                  <a:t>）有关，就可以从</a:t>
                </a:r>
                <a:r>
                  <a:rPr lang="en-US" altLang="zh-CN" sz="2400" dirty="0" err="1">
                    <a:latin typeface="Times New Roman" panose="02020603050405020304" pitchFamily="18" charset="0"/>
                    <a:cs typeface="Times New Roman" panose="02020603050405020304" pitchFamily="18" charset="0"/>
                  </a:rPr>
                  <a:t>Δλ</a:t>
                </a:r>
                <a:r>
                  <a:rPr lang="zh-CN" altLang="en-US" sz="2400" dirty="0">
                    <a:latin typeface="Times New Roman" panose="02020603050405020304" pitchFamily="18" charset="0"/>
                    <a:cs typeface="Times New Roman" panose="02020603050405020304" pitchFamily="18" charset="0"/>
                  </a:rPr>
                  <a:t>的测量，依照两个已知的常数定出第三个常数</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r>
                  <a:rPr lang="zh-CN" altLang="en-US" sz="2400" dirty="0" smtClean="0">
                    <a:latin typeface="Times New Roman" panose="02020603050405020304" pitchFamily="18" charset="0"/>
                    <a:cs typeface="Times New Roman" panose="02020603050405020304" pitchFamily="18" charset="0"/>
                  </a:rPr>
                  <a:t>事实上</a:t>
                </a:r>
                <a:r>
                  <a:rPr lang="zh-CN" altLang="en-US" sz="2400" dirty="0">
                    <a:latin typeface="Times New Roman" panose="02020603050405020304" pitchFamily="18" charset="0"/>
                    <a:cs typeface="Times New Roman" panose="02020603050405020304" pitchFamily="18" charset="0"/>
                  </a:rPr>
                  <a:t>，康普顿散射还为我们提供了</a:t>
                </a:r>
                <a:r>
                  <a:rPr lang="zh-CN" altLang="en-US" sz="2400" dirty="0">
                    <a:solidFill>
                      <a:srgbClr val="7030A0"/>
                    </a:solidFill>
                    <a:latin typeface="Times New Roman" panose="02020603050405020304" pitchFamily="18" charset="0"/>
                    <a:cs typeface="Times New Roman" panose="02020603050405020304" pitchFamily="18" charset="0"/>
                  </a:rPr>
                  <a:t>测定光子能量</a:t>
                </a:r>
                <a14:m>
                  <m:oMath xmlns:m="http://schemas.openxmlformats.org/officeDocument/2006/math">
                    <m:r>
                      <a:rPr lang="en-US" altLang="zh-CN" sz="2400" i="1" dirty="0" smtClean="0">
                        <a:solidFill>
                          <a:srgbClr val="7030A0"/>
                        </a:solidFill>
                        <a:latin typeface="Cambria Math" panose="02040503050406030204" pitchFamily="18" charset="0"/>
                        <a:cs typeface="Times New Roman" panose="02020603050405020304" pitchFamily="18" charset="0"/>
                      </a:rPr>
                      <m:t>h</m:t>
                    </m:r>
                    <m:r>
                      <a:rPr lang="en-US" altLang="zh-CN" sz="2400" b="0" i="1" dirty="0" smtClean="0">
                        <a:solidFill>
                          <a:srgbClr val="7030A0"/>
                        </a:solidFill>
                        <a:latin typeface="Cambria Math" panose="02040503050406030204" pitchFamily="18" charset="0"/>
                        <a:cs typeface="Times New Roman" panose="02020603050405020304" pitchFamily="18" charset="0"/>
                      </a:rPr>
                      <m:t>𝜈</m:t>
                    </m:r>
                  </m:oMath>
                </a14:m>
                <a:r>
                  <a:rPr lang="zh-CN" altLang="en-US" sz="2400" dirty="0">
                    <a:latin typeface="Times New Roman" panose="02020603050405020304" pitchFamily="18" charset="0"/>
                    <a:cs typeface="Times New Roman" panose="02020603050405020304" pitchFamily="18" charset="0"/>
                  </a:rPr>
                  <a:t>的一个很好的方法。因为对带电粒子的能量测量，一般可以达到较高的精度，因此，我们可以从</a:t>
                </a:r>
                <a:r>
                  <a:rPr lang="zh-CN" altLang="en-US" sz="2400" dirty="0">
                    <a:solidFill>
                      <a:srgbClr val="7030A0"/>
                    </a:solidFill>
                    <a:latin typeface="Times New Roman" panose="02020603050405020304" pitchFamily="18" charset="0"/>
                    <a:cs typeface="Times New Roman" panose="02020603050405020304" pitchFamily="18" charset="0"/>
                  </a:rPr>
                  <a:t>反冲电子能量</a:t>
                </a:r>
                <a:r>
                  <a:rPr lang="zh-CN" altLang="en-US" sz="2400" dirty="0">
                    <a:latin typeface="Times New Roman" panose="02020603050405020304" pitchFamily="18" charset="0"/>
                    <a:cs typeface="Times New Roman" panose="02020603050405020304" pitchFamily="18" charset="0"/>
                  </a:rPr>
                  <a:t>的表达式出发，在测量了反冲电子的能量之后，较精确地定出入射光子的能量。</a:t>
                </a:r>
              </a:p>
              <a:p>
                <a:endParaRPr lang="zh-CN" altLang="en-US" sz="24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323528" y="1255670"/>
                <a:ext cx="8229600" cy="4525962"/>
              </a:xfrm>
              <a:blipFill rotWithShape="0">
                <a:blip r:embed="rId2"/>
                <a:stretch>
                  <a:fillRect t="-1482" r="-963"/>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en-US" altLang="zh-CN" sz="2800" dirty="0" smtClean="0"/>
              <a:t>Compton</a:t>
            </a:r>
            <a:r>
              <a:rPr lang="zh-CN" altLang="en-US" sz="2800" dirty="0" smtClean="0"/>
              <a:t>散射与基本常数</a:t>
            </a:r>
            <a:endParaRPr lang="zh-CN" altLang="en-US" sz="2800" dirty="0"/>
          </a:p>
        </p:txBody>
      </p:sp>
    </p:spTree>
    <p:extLst>
      <p:ext uri="{BB962C8B-B14F-4D97-AF65-F5344CB8AC3E}">
        <p14:creationId xmlns:p14="http://schemas.microsoft.com/office/powerpoint/2010/main" val="1612191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spcAft>
                <a:spcPts val="1200"/>
              </a:spcAft>
            </a:pPr>
            <a:r>
              <a:rPr lang="zh-CN" altLang="en-US" sz="2000" dirty="0"/>
              <a:t>虽然人们在实验室里使用阴极射线管已有</a:t>
            </a:r>
            <a:r>
              <a:rPr lang="en-US" altLang="zh-CN" sz="2000" dirty="0"/>
              <a:t>30</a:t>
            </a:r>
            <a:r>
              <a:rPr lang="zh-CN" altLang="en-US" sz="2000" dirty="0"/>
              <a:t>多年，但发现</a:t>
            </a:r>
            <a:r>
              <a:rPr lang="en-US" altLang="zh-CN" sz="2000" dirty="0"/>
              <a:t>X</a:t>
            </a:r>
            <a:r>
              <a:rPr lang="zh-CN" altLang="en-US" sz="2000" dirty="0"/>
              <a:t>射线的却是伦琴。有证据表明，</a:t>
            </a:r>
            <a:r>
              <a:rPr lang="en-US" altLang="zh-CN" sz="2000" dirty="0"/>
              <a:t>X</a:t>
            </a:r>
            <a:r>
              <a:rPr lang="zh-CN" altLang="en-US" sz="2000" dirty="0"/>
              <a:t>射线早在十八世纪就被人产生过</a:t>
            </a:r>
            <a:r>
              <a:rPr lang="zh-CN" altLang="en-US" sz="2000" dirty="0" smtClean="0"/>
              <a:t>。</a:t>
            </a:r>
            <a:endParaRPr lang="en-US" altLang="zh-CN" sz="2000" dirty="0" smtClean="0"/>
          </a:p>
          <a:p>
            <a:pPr>
              <a:spcAft>
                <a:spcPts val="1200"/>
              </a:spcAft>
            </a:pPr>
            <a:r>
              <a:rPr lang="zh-CN" altLang="en-US" sz="2000" dirty="0" smtClean="0"/>
              <a:t>克鲁克斯</a:t>
            </a:r>
            <a:r>
              <a:rPr lang="zh-CN" altLang="en-US" sz="2000" dirty="0"/>
              <a:t>在</a:t>
            </a:r>
            <a:r>
              <a:rPr lang="en-US" altLang="zh-CN" sz="2000" dirty="0"/>
              <a:t>1879</a:t>
            </a:r>
            <a:r>
              <a:rPr lang="zh-CN" altLang="en-US" sz="2000" dirty="0"/>
              <a:t>年曾抱怨</a:t>
            </a:r>
            <a:r>
              <a:rPr lang="zh-CN" altLang="en-US" sz="2000" dirty="0">
                <a:solidFill>
                  <a:srgbClr val="0070C0"/>
                </a:solidFill>
              </a:rPr>
              <a:t>放在他的阴极射线管附近的照相底片</a:t>
            </a:r>
            <a:r>
              <a:rPr lang="zh-CN" altLang="en-US" sz="2000" dirty="0"/>
              <a:t>出现了</a:t>
            </a:r>
            <a:r>
              <a:rPr lang="zh-CN" altLang="en-US" sz="2000" dirty="0">
                <a:solidFill>
                  <a:srgbClr val="0070C0"/>
                </a:solidFill>
              </a:rPr>
              <a:t>模糊阴影</a:t>
            </a:r>
            <a:r>
              <a:rPr lang="zh-CN" altLang="en-US" sz="2000" dirty="0" smtClean="0"/>
              <a:t>；</a:t>
            </a:r>
            <a:endParaRPr lang="en-US" altLang="zh-CN" sz="2000" dirty="0" smtClean="0"/>
          </a:p>
          <a:p>
            <a:pPr>
              <a:spcAft>
                <a:spcPts val="1200"/>
              </a:spcAft>
            </a:pPr>
            <a:r>
              <a:rPr lang="en-US" altLang="zh-CN" sz="2000" dirty="0" smtClean="0"/>
              <a:t>1890</a:t>
            </a:r>
            <a:r>
              <a:rPr lang="zh-CN" altLang="en-US" sz="2000" dirty="0"/>
              <a:t>年，古德斯比德（</a:t>
            </a:r>
            <a:r>
              <a:rPr lang="en-US" altLang="zh-CN" sz="2000" dirty="0" err="1"/>
              <a:t>A.W.Doodspeed</a:t>
            </a:r>
            <a:r>
              <a:rPr lang="zh-CN" altLang="en-US" sz="2000" dirty="0"/>
              <a:t>）和詹宁斯（</a:t>
            </a:r>
            <a:r>
              <a:rPr lang="en-US" altLang="zh-CN" sz="2000" dirty="0" err="1"/>
              <a:t>W.W.Jennings</a:t>
            </a:r>
            <a:r>
              <a:rPr lang="zh-CN" altLang="en-US" sz="2000" dirty="0"/>
              <a:t>）在演示阴极射线管后注意到照相底片特别地发黑。但他们都是“</a:t>
            </a:r>
            <a:r>
              <a:rPr lang="zh-CN" altLang="en-US" sz="2000" dirty="0">
                <a:solidFill>
                  <a:srgbClr val="0070C0"/>
                </a:solidFill>
              </a:rPr>
              <a:t>当真理碰到鼻尖上的时候还是没有得到真理</a:t>
            </a:r>
            <a:r>
              <a:rPr lang="zh-CN" altLang="en-US" sz="2000" dirty="0"/>
              <a:t>”的人。</a:t>
            </a:r>
          </a:p>
          <a:p>
            <a:pPr>
              <a:spcAft>
                <a:spcPts val="1200"/>
              </a:spcAft>
            </a:pPr>
            <a:r>
              <a:rPr lang="en-US" altLang="zh-CN" sz="2000" dirty="0" smtClean="0"/>
              <a:t>X</a:t>
            </a:r>
            <a:r>
              <a:rPr lang="zh-CN" altLang="en-US" sz="2000" dirty="0"/>
              <a:t>射线的发现，开始了物理学的新时期；它与随后两年宣布的放射性及电子的发现一起，揭开了近代物理的序幕。</a:t>
            </a:r>
          </a:p>
          <a:p>
            <a:pPr>
              <a:spcAft>
                <a:spcPts val="1200"/>
              </a:spcAft>
            </a:pPr>
            <a:endParaRPr lang="en-US" altLang="zh-CN" sz="2000" dirty="0" smtClean="0"/>
          </a:p>
          <a:p>
            <a:pPr>
              <a:spcAft>
                <a:spcPts val="1200"/>
              </a:spcAft>
            </a:pPr>
            <a:endParaRPr lang="zh-CN" altLang="en-US" sz="2000" dirty="0"/>
          </a:p>
        </p:txBody>
      </p:sp>
      <p:sp>
        <p:nvSpPr>
          <p:cNvPr id="3" name="标题 2"/>
          <p:cNvSpPr>
            <a:spLocks noGrp="1"/>
          </p:cNvSpPr>
          <p:nvPr>
            <p:ph type="title"/>
          </p:nvPr>
        </p:nvSpPr>
        <p:spPr/>
        <p:txBody>
          <a:bodyPr>
            <a:normAutofit/>
          </a:bodyPr>
          <a:lstStyle/>
          <a:p>
            <a:r>
              <a:rPr lang="zh-CN" altLang="en-US" sz="2800" dirty="0"/>
              <a:t>机遇只</a:t>
            </a:r>
            <a:r>
              <a:rPr lang="zh-CN" altLang="en-US" sz="2800" dirty="0" smtClean="0"/>
              <a:t>偏爱那种有准备的头脑</a:t>
            </a:r>
            <a:r>
              <a:rPr lang="en-US" altLang="zh-CN" sz="2800" dirty="0" smtClean="0"/>
              <a:t>——</a:t>
            </a:r>
            <a:r>
              <a:rPr lang="zh-CN" altLang="en-US" sz="2800" dirty="0" smtClean="0"/>
              <a:t>巴斯德</a:t>
            </a:r>
            <a:endParaRPr lang="zh-CN" altLang="en-US" sz="2800" dirty="0"/>
          </a:p>
        </p:txBody>
      </p:sp>
    </p:spTree>
    <p:extLst>
      <p:ext uri="{BB962C8B-B14F-4D97-AF65-F5344CB8AC3E}">
        <p14:creationId xmlns:p14="http://schemas.microsoft.com/office/powerpoint/2010/main" val="39623721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467544" y="1700808"/>
            <a:ext cx="835183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dirty="0" smtClean="0">
                <a:solidFill>
                  <a:srgbClr val="C00000"/>
                </a:solidFill>
                <a:latin typeface="+mn-ea"/>
                <a:ea typeface="+mn-ea"/>
              </a:rPr>
              <a:t>同步辐射</a:t>
            </a:r>
            <a:r>
              <a:rPr lang="zh-CN" altLang="en-US" dirty="0">
                <a:solidFill>
                  <a:srgbClr val="C00000"/>
                </a:solidFill>
                <a:latin typeface="+mn-ea"/>
                <a:ea typeface="+mn-ea"/>
              </a:rPr>
              <a:t>和逆康普顿辐射是高能电子损失能量的两种机制</a:t>
            </a:r>
            <a:r>
              <a:rPr lang="zh-CN" altLang="en-US" dirty="0">
                <a:solidFill>
                  <a:schemeClr val="tx1"/>
                </a:solidFill>
                <a:latin typeface="+mn-ea"/>
                <a:ea typeface="+mn-ea"/>
              </a:rPr>
              <a:t>。</a:t>
            </a:r>
          </a:p>
          <a:p>
            <a:pPr algn="just">
              <a:spcBef>
                <a:spcPct val="0"/>
              </a:spcBef>
              <a:buClrTx/>
              <a:buFontTx/>
              <a:buNone/>
            </a:pPr>
            <a:r>
              <a:rPr lang="zh-CN" altLang="en-US" dirty="0" smtClean="0">
                <a:solidFill>
                  <a:schemeClr val="tx1"/>
                </a:solidFill>
                <a:latin typeface="+mn-ea"/>
                <a:ea typeface="+mn-ea"/>
              </a:rPr>
              <a:t>康普顿散射</a:t>
            </a:r>
            <a:r>
              <a:rPr lang="zh-CN" altLang="en-US" dirty="0">
                <a:solidFill>
                  <a:schemeClr val="tx1"/>
                </a:solidFill>
                <a:latin typeface="+mn-ea"/>
                <a:ea typeface="+mn-ea"/>
              </a:rPr>
              <a:t>明确无疑地揭示</a:t>
            </a:r>
            <a:r>
              <a:rPr lang="en-US" altLang="zh-CN" dirty="0">
                <a:solidFill>
                  <a:schemeClr val="tx1"/>
                </a:solidFill>
                <a:latin typeface="+mn-ea"/>
                <a:ea typeface="+mn-ea"/>
              </a:rPr>
              <a:t>X</a:t>
            </a:r>
            <a:r>
              <a:rPr lang="zh-CN" altLang="en-US" dirty="0">
                <a:solidFill>
                  <a:schemeClr val="tx1"/>
                </a:solidFill>
                <a:latin typeface="+mn-ea"/>
                <a:ea typeface="+mn-ea"/>
              </a:rPr>
              <a:t>射线的粒子性，但这并不否定</a:t>
            </a:r>
            <a:r>
              <a:rPr lang="en-US" altLang="zh-CN" dirty="0">
                <a:solidFill>
                  <a:schemeClr val="tx1"/>
                </a:solidFill>
                <a:latin typeface="+mn-ea"/>
                <a:ea typeface="+mn-ea"/>
              </a:rPr>
              <a:t>X</a:t>
            </a:r>
            <a:r>
              <a:rPr lang="zh-CN" altLang="en-US" dirty="0">
                <a:solidFill>
                  <a:schemeClr val="tx1"/>
                </a:solidFill>
                <a:latin typeface="+mn-ea"/>
                <a:ea typeface="+mn-ea"/>
              </a:rPr>
              <a:t>射线的波动性。</a:t>
            </a:r>
            <a:r>
              <a:rPr lang="en-US" altLang="zh-CN" dirty="0">
                <a:solidFill>
                  <a:schemeClr val="tx1"/>
                </a:solidFill>
                <a:latin typeface="+mn-ea"/>
                <a:ea typeface="+mn-ea"/>
              </a:rPr>
              <a:t>X</a:t>
            </a:r>
            <a:r>
              <a:rPr lang="zh-CN" altLang="en-US" dirty="0">
                <a:solidFill>
                  <a:schemeClr val="tx1"/>
                </a:solidFill>
                <a:latin typeface="+mn-ea"/>
                <a:ea typeface="+mn-ea"/>
              </a:rPr>
              <a:t>射线的波动性早已为偏振和衍射等实验事实所证明。这样，</a:t>
            </a:r>
            <a:r>
              <a:rPr lang="en-US" altLang="zh-CN" dirty="0">
                <a:solidFill>
                  <a:schemeClr val="tx1"/>
                </a:solidFill>
                <a:latin typeface="+mn-ea"/>
                <a:ea typeface="+mn-ea"/>
              </a:rPr>
              <a:t>X</a:t>
            </a:r>
            <a:r>
              <a:rPr lang="zh-CN" altLang="en-US" dirty="0">
                <a:solidFill>
                  <a:schemeClr val="tx1"/>
                </a:solidFill>
                <a:latin typeface="+mn-ea"/>
                <a:ea typeface="+mn-ea"/>
              </a:rPr>
              <a:t>射线与光波一样，显示了微粒和波动两象性。</a:t>
            </a:r>
          </a:p>
        </p:txBody>
      </p:sp>
    </p:spTree>
    <p:extLst>
      <p:ext uri="{BB962C8B-B14F-4D97-AF65-F5344CB8AC3E}">
        <p14:creationId xmlns:p14="http://schemas.microsoft.com/office/powerpoint/2010/main" val="1955551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t>X</a:t>
            </a:r>
            <a:r>
              <a:rPr lang="zh-CN" altLang="en-US" dirty="0" smtClean="0"/>
              <a:t>射线的吸收</a:t>
            </a:r>
            <a:r>
              <a:rPr lang="en-US" altLang="zh-CN" dirty="0" smtClean="0"/>
              <a:t>——</a:t>
            </a:r>
            <a:r>
              <a:rPr lang="zh-CN" altLang="en-US" dirty="0"/>
              <a:t>两类</a:t>
            </a:r>
            <a:r>
              <a:rPr lang="zh-CN" altLang="en-US" dirty="0" smtClean="0"/>
              <a:t>相互作用 </a:t>
            </a:r>
            <a:endParaRPr lang="zh-CN" altLang="en-US" dirty="0"/>
          </a:p>
        </p:txBody>
      </p:sp>
      <p:sp>
        <p:nvSpPr>
          <p:cNvPr id="5" name="Rectangle 3"/>
          <p:cNvSpPr>
            <a:spLocks noChangeArrowheads="1"/>
          </p:cNvSpPr>
          <p:nvPr/>
        </p:nvSpPr>
        <p:spPr bwMode="auto">
          <a:xfrm>
            <a:off x="261938" y="1052736"/>
            <a:ext cx="842486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indent="0" algn="just" eaLnBrk="1" hangingPunct="1">
              <a:spcBef>
                <a:spcPct val="0"/>
              </a:spcBef>
              <a:buClrTx/>
              <a:buFontTx/>
              <a:buNone/>
            </a:pPr>
            <a:r>
              <a:rPr lang="zh-CN" altLang="en-US" sz="2000" dirty="0">
                <a:solidFill>
                  <a:schemeClr val="tx1"/>
                </a:solidFill>
                <a:latin typeface="+mn-ea"/>
                <a:ea typeface="+mn-ea"/>
              </a:rPr>
              <a:t>    由于</a:t>
            </a:r>
            <a:r>
              <a:rPr lang="en-US" altLang="zh-CN" sz="2000" dirty="0">
                <a:solidFill>
                  <a:schemeClr val="tx1"/>
                </a:solidFill>
                <a:latin typeface="+mn-ea"/>
                <a:ea typeface="+mn-ea"/>
              </a:rPr>
              <a:t>X</a:t>
            </a:r>
            <a:r>
              <a:rPr lang="zh-CN" altLang="en-US" sz="2000" dirty="0">
                <a:solidFill>
                  <a:schemeClr val="tx1"/>
                </a:solidFill>
                <a:latin typeface="+mn-ea"/>
                <a:ea typeface="+mn-ea"/>
              </a:rPr>
              <a:t>射线与物质相互作用，</a:t>
            </a:r>
            <a:r>
              <a:rPr lang="en-US" altLang="zh-CN" sz="2000" dirty="0">
                <a:solidFill>
                  <a:schemeClr val="tx1"/>
                </a:solidFill>
                <a:latin typeface="+mn-ea"/>
                <a:ea typeface="+mn-ea"/>
              </a:rPr>
              <a:t>X</a:t>
            </a:r>
            <a:r>
              <a:rPr lang="zh-CN" altLang="en-US" sz="2000" dirty="0">
                <a:solidFill>
                  <a:schemeClr val="tx1"/>
                </a:solidFill>
                <a:latin typeface="+mn-ea"/>
                <a:ea typeface="+mn-ea"/>
              </a:rPr>
              <a:t>射线的强度就会因</a:t>
            </a:r>
            <a:r>
              <a:rPr lang="en-US" altLang="zh-CN" sz="2000" dirty="0">
                <a:solidFill>
                  <a:schemeClr val="tx1"/>
                </a:solidFill>
                <a:latin typeface="+mn-ea"/>
                <a:ea typeface="+mn-ea"/>
              </a:rPr>
              <a:t>X</a:t>
            </a:r>
            <a:r>
              <a:rPr lang="zh-CN" altLang="en-US" sz="2000" dirty="0">
                <a:solidFill>
                  <a:schemeClr val="tx1"/>
                </a:solidFill>
                <a:latin typeface="+mn-ea"/>
                <a:ea typeface="+mn-ea"/>
              </a:rPr>
              <a:t>射线通过物质而被减弱，这就是</a:t>
            </a:r>
            <a:r>
              <a:rPr lang="en-US" altLang="zh-CN" sz="2000" dirty="0">
                <a:solidFill>
                  <a:schemeClr val="tx1"/>
                </a:solidFill>
                <a:latin typeface="+mn-ea"/>
                <a:ea typeface="+mn-ea"/>
              </a:rPr>
              <a:t>X</a:t>
            </a:r>
            <a:r>
              <a:rPr lang="zh-CN" altLang="en-US" sz="2000" dirty="0">
                <a:solidFill>
                  <a:schemeClr val="tx1"/>
                </a:solidFill>
                <a:latin typeface="+mn-ea"/>
                <a:ea typeface="+mn-ea"/>
              </a:rPr>
              <a:t>射线吸收现象</a:t>
            </a:r>
            <a:r>
              <a:rPr lang="zh-CN" altLang="en-US" sz="2000" dirty="0" smtClean="0">
                <a:solidFill>
                  <a:schemeClr val="tx1"/>
                </a:solidFill>
                <a:latin typeface="+mn-ea"/>
                <a:ea typeface="+mn-ea"/>
              </a:rPr>
              <a:t>。</a:t>
            </a:r>
            <a:r>
              <a:rPr lang="zh-CN" altLang="en-US" sz="2000" dirty="0">
                <a:solidFill>
                  <a:schemeClr val="tx1"/>
                </a:solidFill>
                <a:latin typeface="+mn-ea"/>
                <a:ea typeface="+mn-ea"/>
              </a:rPr>
              <a:t> </a:t>
            </a:r>
          </a:p>
          <a:p>
            <a:pPr indent="0" algn="just">
              <a:spcBef>
                <a:spcPct val="0"/>
              </a:spcBef>
              <a:buClrTx/>
              <a:buFontTx/>
              <a:buNone/>
            </a:pPr>
            <a:r>
              <a:rPr lang="zh-CN" altLang="en-US" sz="2000" dirty="0" smtClean="0">
                <a:solidFill>
                  <a:schemeClr val="folHlink"/>
                </a:solidFill>
                <a:latin typeface="+mn-ea"/>
                <a:ea typeface="+mn-ea"/>
              </a:rPr>
              <a:t>两</a:t>
            </a:r>
            <a:r>
              <a:rPr lang="zh-CN" altLang="en-US" sz="2000" dirty="0">
                <a:solidFill>
                  <a:schemeClr val="folHlink"/>
                </a:solidFill>
                <a:latin typeface="+mn-ea"/>
                <a:ea typeface="+mn-ea"/>
              </a:rPr>
              <a:t>类相互作用</a:t>
            </a:r>
          </a:p>
          <a:p>
            <a:pPr indent="0" algn="just">
              <a:spcBef>
                <a:spcPct val="0"/>
              </a:spcBef>
              <a:buClrTx/>
              <a:buFontTx/>
              <a:buNone/>
            </a:pPr>
            <a:r>
              <a:rPr lang="zh-CN" altLang="en-US" sz="2000" dirty="0">
                <a:solidFill>
                  <a:schemeClr val="tx1"/>
                </a:solidFill>
                <a:latin typeface="+mn-ea"/>
                <a:ea typeface="+mn-ea"/>
              </a:rPr>
              <a:t> </a:t>
            </a:r>
            <a:r>
              <a:rPr lang="zh-CN" altLang="en-US" sz="2000" dirty="0" smtClean="0">
                <a:solidFill>
                  <a:schemeClr val="tx1"/>
                </a:solidFill>
                <a:latin typeface="+mn-ea"/>
                <a:ea typeface="+mn-ea"/>
              </a:rPr>
              <a:t>     </a:t>
            </a:r>
            <a:r>
              <a:rPr lang="zh-CN" altLang="en-US" sz="2000" dirty="0">
                <a:solidFill>
                  <a:schemeClr val="tx1"/>
                </a:solidFill>
                <a:latin typeface="+mn-ea"/>
                <a:ea typeface="+mn-ea"/>
              </a:rPr>
              <a:t>一束准直的单能粒子束（或射线）通过一个平板介质，透射粒子束（或射线）的特性依赖于粒子束（或射线）的本身性质及介质的性质。但不论粒子束流或介质的性质如何，总会有两类极端的情况。</a:t>
            </a:r>
          </a:p>
        </p:txBody>
      </p:sp>
      <p:pic>
        <p:nvPicPr>
          <p:cNvPr id="6" name="Picture 2" descr="C:\WINDOWS\Application Data\Microsoft\Media Catalog\F6_26.jpg"/>
          <p:cNvPicPr>
            <a:picLocks noChangeAspect="1" noChangeArrowheads="1"/>
          </p:cNvPicPr>
          <p:nvPr/>
        </p:nvPicPr>
        <p:blipFill>
          <a:blip r:embed="rId2">
            <a:clrChange>
              <a:clrFrom>
                <a:srgbClr val="FDFFFE"/>
              </a:clrFrom>
              <a:clrTo>
                <a:srgbClr val="FDFFFE">
                  <a:alpha val="0"/>
                </a:srgbClr>
              </a:clrTo>
            </a:clrChange>
            <a:extLst>
              <a:ext uri="{28A0092B-C50C-407E-A947-70E740481C1C}">
                <a14:useLocalDpi xmlns:a14="http://schemas.microsoft.com/office/drawing/2010/main" val="0"/>
              </a:ext>
            </a:extLst>
          </a:blip>
          <a:srcRect/>
          <a:stretch>
            <a:fillRect/>
          </a:stretch>
        </p:blipFill>
        <p:spPr bwMode="auto">
          <a:xfrm>
            <a:off x="1475656" y="3068960"/>
            <a:ext cx="5328592" cy="3121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5390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81795"/>
            <a:ext cx="8229600" cy="4525962"/>
          </a:xfrm>
        </p:spPr>
        <p:txBody>
          <a:bodyPr/>
          <a:lstStyle/>
          <a:p>
            <a:r>
              <a:rPr lang="zh-CN" altLang="en-US" sz="2400" dirty="0"/>
              <a:t>重带电粒子（例如</a:t>
            </a:r>
            <a:r>
              <a:rPr lang="en-US" altLang="zh-CN" sz="2400" dirty="0"/>
              <a:t>α</a:t>
            </a:r>
            <a:r>
              <a:rPr lang="zh-CN" altLang="en-US" sz="2400" dirty="0"/>
              <a:t>粒子）通过物质</a:t>
            </a:r>
            <a:r>
              <a:rPr lang="zh-CN" altLang="en-US" sz="2400" dirty="0" smtClean="0"/>
              <a:t>时，在</a:t>
            </a:r>
            <a:r>
              <a:rPr lang="zh-CN" altLang="en-US" sz="2400" dirty="0"/>
              <a:t>物质中经历多次小相互作用，每次相互作用都引起粒子能量的损失及方向的偏转（一般是小角散射）。最终的能量损失和方向偏转是各次的统计叠加</a:t>
            </a:r>
            <a:r>
              <a:rPr lang="zh-CN" altLang="en-US" sz="2400" dirty="0" smtClean="0"/>
              <a:t>。</a:t>
            </a:r>
            <a:endParaRPr lang="en-US" altLang="zh-CN" sz="2400" dirty="0" smtClean="0"/>
          </a:p>
          <a:p>
            <a:r>
              <a:rPr lang="zh-CN" altLang="en-US" sz="2400" dirty="0" smtClean="0"/>
              <a:t>进入</a:t>
            </a:r>
            <a:r>
              <a:rPr lang="zh-CN" altLang="en-US" sz="2400" dirty="0"/>
              <a:t>介质（也称为吸收体）</a:t>
            </a:r>
            <a:r>
              <a:rPr lang="zh-CN" altLang="en-US" sz="2400" dirty="0">
                <a:solidFill>
                  <a:srgbClr val="C00000"/>
                </a:solidFill>
              </a:rPr>
              <a:t>之前是单能的、准直的粒子束</a:t>
            </a:r>
            <a:r>
              <a:rPr lang="zh-CN" altLang="en-US" sz="2400" dirty="0"/>
              <a:t>，穿过吸收体后，粒子的能量将降低，且</a:t>
            </a:r>
            <a:r>
              <a:rPr lang="zh-CN" altLang="en-US" sz="2400" dirty="0">
                <a:solidFill>
                  <a:srgbClr val="C00000"/>
                </a:solidFill>
              </a:rPr>
              <a:t>不再是单能，而是有一个弥散</a:t>
            </a:r>
            <a:r>
              <a:rPr lang="zh-CN" altLang="en-US" sz="2400" dirty="0"/>
              <a:t>；在方向上，</a:t>
            </a:r>
            <a:r>
              <a:rPr lang="zh-CN" altLang="en-US" sz="2400" dirty="0">
                <a:solidFill>
                  <a:srgbClr val="C00000"/>
                </a:solidFill>
              </a:rPr>
              <a:t>有一个角度扩展</a:t>
            </a:r>
            <a:r>
              <a:rPr lang="zh-CN" altLang="en-US" sz="2400" dirty="0" smtClean="0"/>
              <a:t>。</a:t>
            </a:r>
            <a:endParaRPr lang="en-US" altLang="zh-CN" sz="2400" dirty="0" smtClean="0"/>
          </a:p>
          <a:p>
            <a:r>
              <a:rPr lang="zh-CN" altLang="en-US" sz="2400" dirty="0" smtClean="0"/>
              <a:t>当</a:t>
            </a:r>
            <a:r>
              <a:rPr lang="zh-CN" altLang="en-US" sz="2400" dirty="0"/>
              <a:t>吸收体小于一定厚度时，基本上所有的粒子都能透过。当吸收体厚到一定程度时，粒子的能量损失殆尽，粒子就无法透出物体，那时的厚度称之为带电粒子</a:t>
            </a:r>
            <a:r>
              <a:rPr lang="zh-CN" altLang="en-US" sz="2400" dirty="0">
                <a:solidFill>
                  <a:srgbClr val="7030A0"/>
                </a:solidFill>
              </a:rPr>
              <a:t>在该物质中的射程</a:t>
            </a:r>
            <a:r>
              <a:rPr lang="zh-CN" altLang="en-US" sz="2400" dirty="0"/>
              <a:t>；实际上，还分</a:t>
            </a:r>
            <a:r>
              <a:rPr lang="zh-CN" altLang="en-US" sz="2400" dirty="0">
                <a:solidFill>
                  <a:srgbClr val="7030A0"/>
                </a:solidFill>
              </a:rPr>
              <a:t>平均射程</a:t>
            </a:r>
            <a:r>
              <a:rPr lang="zh-CN" altLang="en-US" sz="2400" dirty="0"/>
              <a:t>（穿过吸收体的粒子数为原来一半时所相应的厚度）和</a:t>
            </a:r>
            <a:r>
              <a:rPr lang="zh-CN" altLang="en-US" sz="2400" dirty="0">
                <a:solidFill>
                  <a:srgbClr val="7030A0"/>
                </a:solidFill>
              </a:rPr>
              <a:t>外推射程</a:t>
            </a:r>
            <a:r>
              <a:rPr lang="zh-CN" altLang="en-US" sz="2400" dirty="0"/>
              <a:t>。</a:t>
            </a:r>
          </a:p>
          <a:p>
            <a:endParaRPr lang="zh-CN" altLang="en-US" sz="2400" dirty="0"/>
          </a:p>
        </p:txBody>
      </p:sp>
      <p:sp>
        <p:nvSpPr>
          <p:cNvPr id="3" name="标题 2"/>
          <p:cNvSpPr>
            <a:spLocks noGrp="1"/>
          </p:cNvSpPr>
          <p:nvPr>
            <p:ph type="title"/>
          </p:nvPr>
        </p:nvSpPr>
        <p:spPr/>
        <p:txBody>
          <a:bodyPr>
            <a:normAutofit/>
          </a:bodyPr>
          <a:lstStyle/>
          <a:p>
            <a:r>
              <a:rPr lang="zh-CN" altLang="en-US" sz="2800" dirty="0"/>
              <a:t>多次小相互作用</a:t>
            </a:r>
          </a:p>
        </p:txBody>
      </p:sp>
    </p:spTree>
    <p:extLst>
      <p:ext uri="{BB962C8B-B14F-4D97-AF65-F5344CB8AC3E}">
        <p14:creationId xmlns:p14="http://schemas.microsoft.com/office/powerpoint/2010/main" val="41668531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81138"/>
                <a:ext cx="8291264" cy="4180110"/>
              </a:xfrm>
            </p:spPr>
            <p:txBody>
              <a:bodyPr/>
              <a:lstStyle/>
              <a:p>
                <a:pPr>
                  <a:spcAft>
                    <a:spcPts val="600"/>
                  </a:spcAft>
                </a:pPr>
                <a:r>
                  <a:rPr lang="zh-CN" altLang="en-US" sz="2000" dirty="0" smtClean="0"/>
                  <a:t>典型的事例是光电效应。在这种相互作用中，粒子</a:t>
                </a:r>
                <a:r>
                  <a:rPr lang="zh-CN" altLang="en-US" sz="2000" dirty="0">
                    <a:solidFill>
                      <a:srgbClr val="C00000"/>
                    </a:solidFill>
                  </a:rPr>
                  <a:t>要么不经受相互作用，要么一次作用就从射线束中消失</a:t>
                </a:r>
                <a:r>
                  <a:rPr lang="zh-CN" altLang="en-US" sz="2000" dirty="0"/>
                  <a:t>。对于不经受相互作用的粒子，它在穿透后仍保持单能性和准直性。</a:t>
                </a:r>
              </a:p>
              <a:p>
                <a:pPr>
                  <a:spcAft>
                    <a:spcPts val="600"/>
                  </a:spcAft>
                </a:pPr>
                <a:r>
                  <a:rPr lang="zh-CN" altLang="en-US" sz="2000" dirty="0" smtClean="0"/>
                  <a:t>假如</a:t>
                </a:r>
                <a:r>
                  <a:rPr lang="zh-CN" altLang="en-US" sz="2000" dirty="0"/>
                  <a:t>一束粒子强度为</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𝐼</m:t>
                        </m:r>
                      </m:e>
                      <m:sub>
                        <m:r>
                          <a:rPr lang="en-US" altLang="zh-CN" sz="2000" i="1" dirty="0" smtClean="0">
                            <a:latin typeface="Cambria Math" panose="02040503050406030204" pitchFamily="18" charset="0"/>
                          </a:rPr>
                          <m:t>0</m:t>
                        </m:r>
                      </m:sub>
                    </m:sSub>
                  </m:oMath>
                </a14:m>
                <a:r>
                  <a:rPr lang="zh-CN" altLang="en-US" sz="2000" dirty="0"/>
                  <a:t>，通过厚度为</a:t>
                </a:r>
                <a14:m>
                  <m:oMath xmlns:m="http://schemas.openxmlformats.org/officeDocument/2006/math">
                    <m:r>
                      <a:rPr lang="en-US" altLang="zh-CN" sz="2000" i="1" dirty="0" smtClean="0">
                        <a:latin typeface="Cambria Math" panose="02040503050406030204" pitchFamily="18" charset="0"/>
                      </a:rPr>
                      <m:t>𝑑𝑥</m:t>
                    </m:r>
                  </m:oMath>
                </a14:m>
                <a:r>
                  <a:rPr lang="zh-CN" altLang="en-US" sz="2000" dirty="0"/>
                  <a:t>的吸收体后，由于在吸收体内受到“毁灭性”的相互作用，强度必然减速少，减少量</a:t>
                </a:r>
                <a14:m>
                  <m:oMath xmlns:m="http://schemas.openxmlformats.org/officeDocument/2006/math">
                    <m:r>
                      <a:rPr lang="en-US" altLang="zh-CN" sz="2000" i="1" dirty="0" smtClean="0">
                        <a:latin typeface="Cambria Math" panose="02040503050406030204" pitchFamily="18" charset="0"/>
                      </a:rPr>
                      <m:t>−</m:t>
                    </m:r>
                    <m:r>
                      <m:rPr>
                        <m:sty m:val="p"/>
                      </m:rPr>
                      <a:rPr lang="en-US" altLang="zh-CN" sz="2000" i="0" dirty="0" err="1">
                        <a:latin typeface="Cambria Math" panose="02040503050406030204" pitchFamily="18" charset="0"/>
                      </a:rPr>
                      <m:t>d</m:t>
                    </m:r>
                    <m:r>
                      <a:rPr lang="en-US" altLang="zh-CN" sz="2000" i="1" dirty="0" err="1">
                        <a:latin typeface="Cambria Math" panose="02040503050406030204" pitchFamily="18" charset="0"/>
                      </a:rPr>
                      <m:t>𝐼</m:t>
                    </m:r>
                  </m:oMath>
                </a14:m>
                <a:r>
                  <a:rPr lang="zh-CN" altLang="en-US" sz="2000" dirty="0"/>
                  <a:t>显然正比于吸收体的厚度</a:t>
                </a:r>
                <a14:m>
                  <m:oMath xmlns:m="http://schemas.openxmlformats.org/officeDocument/2006/math">
                    <m:r>
                      <m:rPr>
                        <m:sty m:val="p"/>
                      </m:rPr>
                      <a:rPr lang="en-US" altLang="zh-CN" sz="2000" i="0" dirty="0" smtClean="0">
                        <a:latin typeface="Cambria Math" panose="02040503050406030204" pitchFamily="18" charset="0"/>
                      </a:rPr>
                      <m:t>d</m:t>
                    </m:r>
                    <m:r>
                      <a:rPr lang="en-US" altLang="zh-CN" sz="2000" i="1" dirty="0" smtClean="0">
                        <a:latin typeface="Cambria Math" panose="02040503050406030204" pitchFamily="18" charset="0"/>
                      </a:rPr>
                      <m:t>𝑥</m:t>
                    </m:r>
                  </m:oMath>
                </a14:m>
                <a:r>
                  <a:rPr lang="zh-CN" altLang="en-US" sz="2000" dirty="0"/>
                  <a:t>，也正比于束流的强度</a:t>
                </a:r>
                <a14:m>
                  <m:oMath xmlns:m="http://schemas.openxmlformats.org/officeDocument/2006/math">
                    <m:r>
                      <a:rPr lang="en-US" altLang="zh-CN" sz="2000" i="1" dirty="0" smtClean="0">
                        <a:latin typeface="Cambria Math" panose="02040503050406030204" pitchFamily="18" charset="0"/>
                      </a:rPr>
                      <m:t>𝐼</m:t>
                    </m:r>
                  </m:oMath>
                </a14:m>
                <a:r>
                  <a:rPr lang="zh-CN" altLang="en-US" sz="2000" dirty="0"/>
                  <a:t>，若把比例常数记为</a:t>
                </a:r>
                <a14:m>
                  <m:oMath xmlns:m="http://schemas.openxmlformats.org/officeDocument/2006/math">
                    <m:r>
                      <a:rPr lang="en-US" altLang="zh-CN" sz="2000" i="1" dirty="0" smtClean="0">
                        <a:latin typeface="Cambria Math" panose="02040503050406030204" pitchFamily="18" charset="0"/>
                      </a:rPr>
                      <m:t>𝜇</m:t>
                    </m:r>
                  </m:oMath>
                </a14:m>
                <a:r>
                  <a:rPr lang="zh-CN" altLang="en-US" sz="2000" dirty="0"/>
                  <a:t>，</a:t>
                </a:r>
                <a:r>
                  <a:rPr lang="zh-CN" altLang="en-US" sz="2000" dirty="0" smtClean="0"/>
                  <a:t>则</a:t>
                </a:r>
                <a:endParaRPr lang="en-US" altLang="zh-CN" sz="2000" dirty="0" smtClean="0"/>
              </a:p>
              <a:p>
                <a:pPr marL="82153" indent="0">
                  <a:spcAft>
                    <a:spcPts val="600"/>
                  </a:spcAft>
                  <a:buNone/>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m:t>
                      </m:r>
                      <m:r>
                        <m:rPr>
                          <m:sty m:val="p"/>
                        </m:rPr>
                        <a:rPr lang="en-US" altLang="zh-CN" sz="2000" b="0" i="0" smtClean="0">
                          <a:solidFill>
                            <a:srgbClr val="C00000"/>
                          </a:solidFill>
                          <a:latin typeface="Cambria Math" panose="02040503050406030204" pitchFamily="18" charset="0"/>
                        </a:rPr>
                        <m:t>d</m:t>
                      </m:r>
                      <m:r>
                        <a:rPr lang="en-US" altLang="zh-CN" sz="2000" b="0" i="1" smtClean="0">
                          <a:solidFill>
                            <a:srgbClr val="C00000"/>
                          </a:solidFill>
                          <a:latin typeface="Cambria Math" panose="02040503050406030204" pitchFamily="18" charset="0"/>
                        </a:rPr>
                        <m:t>𝐼</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𝜇</m:t>
                      </m:r>
                      <m:r>
                        <a:rPr lang="en-US" altLang="zh-CN" sz="2000" b="0" i="1" smtClean="0">
                          <a:solidFill>
                            <a:srgbClr val="C00000"/>
                          </a:solidFill>
                          <a:latin typeface="Cambria Math" panose="02040503050406030204" pitchFamily="18" charset="0"/>
                        </a:rPr>
                        <m:t>𝐼</m:t>
                      </m:r>
                      <m:d>
                        <m:dPr>
                          <m:ctrlPr>
                            <a:rPr lang="en-US" altLang="zh-CN" sz="2000" b="0" i="1" smtClean="0">
                              <a:solidFill>
                                <a:srgbClr val="C00000"/>
                              </a:solidFill>
                              <a:latin typeface="Cambria Math" panose="02040503050406030204" pitchFamily="18" charset="0"/>
                            </a:rPr>
                          </m:ctrlPr>
                        </m:dPr>
                        <m:e>
                          <m:r>
                            <a:rPr lang="en-US" altLang="zh-CN" sz="2000" b="0" i="1" smtClean="0">
                              <a:solidFill>
                                <a:srgbClr val="C00000"/>
                              </a:solidFill>
                              <a:latin typeface="Cambria Math" panose="02040503050406030204" pitchFamily="18" charset="0"/>
                            </a:rPr>
                            <m:t>𝑥</m:t>
                          </m:r>
                        </m:e>
                      </m:d>
                      <m:r>
                        <m:rPr>
                          <m:sty m:val="p"/>
                        </m:rPr>
                        <a:rPr lang="en-US" altLang="zh-CN" sz="2000" b="0" i="0" smtClean="0">
                          <a:solidFill>
                            <a:srgbClr val="C00000"/>
                          </a:solidFill>
                          <a:latin typeface="Cambria Math" panose="02040503050406030204" pitchFamily="18" charset="0"/>
                        </a:rPr>
                        <m:t>d</m:t>
                      </m:r>
                      <m:r>
                        <a:rPr lang="en-US" altLang="zh-CN" sz="2000" b="0" i="1" smtClean="0">
                          <a:solidFill>
                            <a:srgbClr val="C00000"/>
                          </a:solidFill>
                          <a:latin typeface="Cambria Math" panose="02040503050406030204" pitchFamily="18" charset="0"/>
                        </a:rPr>
                        <m:t>𝑥</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𝐼</m:t>
                      </m:r>
                      <m:r>
                        <a:rPr lang="en-US" altLang="zh-CN" sz="2000" b="0" i="1" smtClean="0">
                          <a:solidFill>
                            <a:srgbClr val="C00000"/>
                          </a:solidFill>
                          <a:latin typeface="Cambria Math" panose="02040503050406030204" pitchFamily="18" charset="0"/>
                          <a:ea typeface="Cambria Math" panose="02040503050406030204" pitchFamily="18" charset="0"/>
                        </a:rPr>
                        <m:t>=</m:t>
                      </m:r>
                      <m:sSub>
                        <m:sSubPr>
                          <m:ctrlPr>
                            <a:rPr lang="en-US" altLang="zh-CN" sz="2000" b="0" i="1" smtClean="0">
                              <a:solidFill>
                                <a:srgbClr val="C00000"/>
                              </a:solidFill>
                              <a:latin typeface="Cambria Math" panose="02040503050406030204" pitchFamily="18" charset="0"/>
                              <a:ea typeface="Cambria Math" panose="02040503050406030204" pitchFamily="18" charset="0"/>
                            </a:rPr>
                          </m:ctrlPr>
                        </m:sSubPr>
                        <m:e>
                          <m:r>
                            <a:rPr lang="en-US" altLang="zh-CN" sz="2000" b="0" i="1" smtClean="0">
                              <a:solidFill>
                                <a:srgbClr val="C00000"/>
                              </a:solidFill>
                              <a:latin typeface="Cambria Math" panose="02040503050406030204" pitchFamily="18" charset="0"/>
                              <a:ea typeface="Cambria Math" panose="02040503050406030204" pitchFamily="18" charset="0"/>
                            </a:rPr>
                            <m:t>𝐼</m:t>
                          </m:r>
                        </m:e>
                        <m:sub>
                          <m:r>
                            <a:rPr lang="en-US" altLang="zh-CN" sz="2000" b="0" i="1" smtClean="0">
                              <a:solidFill>
                                <a:srgbClr val="C00000"/>
                              </a:solidFill>
                              <a:latin typeface="Cambria Math" panose="02040503050406030204" pitchFamily="18" charset="0"/>
                              <a:ea typeface="Cambria Math" panose="02040503050406030204" pitchFamily="18" charset="0"/>
                            </a:rPr>
                            <m:t>0</m:t>
                          </m:r>
                        </m:sub>
                      </m:sSub>
                      <m:sSup>
                        <m:sSupPr>
                          <m:ctrlPr>
                            <a:rPr lang="en-US" altLang="zh-CN" sz="2000" b="0" i="1" smtClean="0">
                              <a:solidFill>
                                <a:srgbClr val="C00000"/>
                              </a:solidFill>
                              <a:latin typeface="Cambria Math" panose="02040503050406030204" pitchFamily="18" charset="0"/>
                              <a:ea typeface="Cambria Math" panose="02040503050406030204" pitchFamily="18" charset="0"/>
                            </a:rPr>
                          </m:ctrlPr>
                        </m:sSupPr>
                        <m:e>
                          <m:r>
                            <a:rPr lang="en-US" altLang="zh-CN" sz="2000" b="0" i="1" smtClean="0">
                              <a:solidFill>
                                <a:srgbClr val="C00000"/>
                              </a:solidFill>
                              <a:latin typeface="Cambria Math" panose="02040503050406030204" pitchFamily="18" charset="0"/>
                              <a:ea typeface="Cambria Math" panose="02040503050406030204" pitchFamily="18" charset="0"/>
                            </a:rPr>
                            <m:t>𝑒</m:t>
                          </m:r>
                        </m:e>
                        <m:sup>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𝜇</m:t>
                          </m:r>
                          <m:r>
                            <a:rPr lang="en-US" altLang="zh-CN" sz="2000" b="0" i="1" smtClean="0">
                              <a:solidFill>
                                <a:srgbClr val="C00000"/>
                              </a:solidFill>
                              <a:latin typeface="Cambria Math" panose="02040503050406030204" pitchFamily="18" charset="0"/>
                              <a:ea typeface="Cambria Math" panose="02040503050406030204" pitchFamily="18" charset="0"/>
                            </a:rPr>
                            <m:t>𝑥</m:t>
                          </m:r>
                        </m:sup>
                      </m:sSup>
                    </m:oMath>
                  </m:oMathPara>
                </a14:m>
                <a:endParaRPr lang="en-US" altLang="zh-CN" sz="2000" dirty="0" smtClean="0">
                  <a:solidFill>
                    <a:srgbClr val="C00000"/>
                  </a:solidFill>
                </a:endParaRPr>
              </a:p>
              <a:p>
                <a:pPr>
                  <a:spcAft>
                    <a:spcPts val="600"/>
                  </a:spcAft>
                </a:pPr>
                <a:r>
                  <a:rPr lang="zh-CN" altLang="en-US" sz="2000" dirty="0"/>
                  <a:t>这就朗伯</a:t>
                </a:r>
                <a:r>
                  <a:rPr lang="en-US" altLang="zh-CN" sz="2000" dirty="0"/>
                  <a:t>-</a:t>
                </a:r>
                <a:r>
                  <a:rPr lang="zh-CN" altLang="en-US" sz="2000" dirty="0"/>
                  <a:t>比耳（</a:t>
                </a:r>
                <a:r>
                  <a:rPr lang="en-US" altLang="zh-CN" sz="2000" dirty="0" err="1"/>
                  <a:t>Lambrt</a:t>
                </a:r>
                <a:r>
                  <a:rPr lang="en-US" altLang="zh-CN" sz="2000" dirty="0"/>
                  <a:t>-Beer</a:t>
                </a:r>
                <a:r>
                  <a:rPr lang="zh-CN" altLang="en-US" sz="2000" dirty="0"/>
                  <a:t>）定律。透射的粒子强度按吸收体的厚度指数衰减；</a:t>
                </a:r>
                <a14:m>
                  <m:oMath xmlns:m="http://schemas.openxmlformats.org/officeDocument/2006/math">
                    <m:r>
                      <a:rPr lang="en-US" altLang="zh-CN" sz="2000" i="1" dirty="0" smtClean="0">
                        <a:latin typeface="Cambria Math" panose="02040503050406030204" pitchFamily="18" charset="0"/>
                      </a:rPr>
                      <m:t>𝜇</m:t>
                    </m:r>
                  </m:oMath>
                </a14:m>
                <a:r>
                  <a:rPr lang="zh-CN" altLang="en-US" sz="2000" dirty="0"/>
                  <a:t>称为吸收系数</a:t>
                </a:r>
                <a:r>
                  <a:rPr lang="zh-CN" altLang="en-US" sz="2000" dirty="0" smtClean="0"/>
                  <a:t>。无射程</a:t>
                </a:r>
                <a:r>
                  <a:rPr lang="zh-CN" altLang="en-US" sz="2000" dirty="0"/>
                  <a:t>概念在这类相互作用中是没有意义的。</a:t>
                </a:r>
              </a:p>
              <a:p>
                <a:pPr>
                  <a:spcAft>
                    <a:spcPts val="600"/>
                  </a:spcAft>
                </a:pPr>
                <a:r>
                  <a:rPr lang="zh-CN" altLang="en-US" sz="2000" dirty="0" smtClean="0"/>
                  <a:t>常</a:t>
                </a:r>
                <a:r>
                  <a:rPr lang="zh-CN" altLang="en-US" sz="2000" dirty="0"/>
                  <a:t>取</a:t>
                </a:r>
                <a14:m>
                  <m:oMath xmlns:m="http://schemas.openxmlformats.org/officeDocument/2006/math">
                    <m:r>
                      <a:rPr lang="en-US" altLang="zh-CN" sz="2000" i="1" dirty="0" smtClean="0">
                        <a:latin typeface="Cambria Math" panose="02040503050406030204" pitchFamily="18" charset="0"/>
                      </a:rPr>
                      <m:t>𝜇</m:t>
                    </m:r>
                    <m:r>
                      <a:rPr lang="en-US" altLang="zh-CN" sz="2000" i="1" dirty="0" smtClean="0">
                        <a:latin typeface="Cambria Math" panose="02040503050406030204" pitchFamily="18" charset="0"/>
                      </a:rPr>
                      <m:t>𝑥</m:t>
                    </m:r>
                    <m:r>
                      <a:rPr lang="en-US" altLang="zh-CN" sz="2000" i="1" dirty="0">
                        <a:latin typeface="Cambria Math" panose="02040503050406030204" pitchFamily="18" charset="0"/>
                      </a:rPr>
                      <m:t>=1</m:t>
                    </m:r>
                  </m:oMath>
                </a14:m>
                <a:r>
                  <a:rPr lang="zh-CN" altLang="en-US" sz="2000" dirty="0"/>
                  <a:t>时的</a:t>
                </a:r>
                <a:r>
                  <a:rPr lang="en-US" altLang="zh-CN" sz="2000" dirty="0"/>
                  <a:t>x</a:t>
                </a:r>
                <a:r>
                  <a:rPr lang="zh-CN" altLang="en-US" sz="2000" dirty="0"/>
                  <a:t>称为</a:t>
                </a:r>
                <a:r>
                  <a:rPr lang="zh-CN" altLang="en-US" sz="2000" dirty="0">
                    <a:solidFill>
                      <a:srgbClr val="C00000"/>
                    </a:solidFill>
                  </a:rPr>
                  <a:t>吸收长度</a:t>
                </a:r>
                <a:r>
                  <a:rPr lang="zh-CN" altLang="en-US" sz="2000" dirty="0"/>
                  <a:t>。吸收长度是吸收系数的倒数，它表示透射粒子数为入射粒子数的</a:t>
                </a:r>
                <a:r>
                  <a:rPr lang="en-US" altLang="zh-CN" sz="2000" dirty="0"/>
                  <a:t>1/e</a:t>
                </a:r>
                <a:r>
                  <a:rPr lang="zh-CN" altLang="en-US" sz="2000" dirty="0"/>
                  <a:t>（即</a:t>
                </a:r>
                <a:r>
                  <a:rPr lang="en-US" altLang="zh-CN" sz="2000" dirty="0"/>
                  <a:t>37%</a:t>
                </a:r>
                <a:r>
                  <a:rPr lang="zh-CN" altLang="en-US" sz="2000" dirty="0"/>
                  <a:t>）时所相应的吸收体的厚度。</a:t>
                </a:r>
              </a:p>
              <a:p>
                <a:pPr>
                  <a:spcAft>
                    <a:spcPts val="600"/>
                  </a:spcAft>
                </a:pPr>
                <a:endParaRPr lang="en-US" altLang="zh-CN" sz="2000" dirty="0" smtClean="0">
                  <a:solidFill>
                    <a:srgbClr val="C00000"/>
                  </a:solidFill>
                </a:endParaRPr>
              </a:p>
              <a:p>
                <a:pPr>
                  <a:spcAft>
                    <a:spcPts val="600"/>
                  </a:spcAft>
                </a:pPr>
                <a:endParaRPr lang="zh-CN" altLang="en-US" sz="2000" dirty="0">
                  <a:solidFill>
                    <a:srgbClr val="C00000"/>
                  </a:solidFill>
                </a:endParaRPr>
              </a:p>
              <a:p>
                <a:pPr>
                  <a:spcAft>
                    <a:spcPts val="600"/>
                  </a:spcAft>
                </a:pPr>
                <a:endParaRPr lang="zh-CN" altLang="en-US" sz="16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481138"/>
                <a:ext cx="8291264" cy="4180110"/>
              </a:xfrm>
              <a:blipFill rotWithShape="0">
                <a:blip r:embed="rId2"/>
                <a:stretch>
                  <a:fillRect t="-875" r="-441" b="-2478"/>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a:t>全或无相互作用</a:t>
            </a:r>
          </a:p>
        </p:txBody>
      </p:sp>
    </p:spTree>
    <p:extLst>
      <p:ext uri="{BB962C8B-B14F-4D97-AF65-F5344CB8AC3E}">
        <p14:creationId xmlns:p14="http://schemas.microsoft.com/office/powerpoint/2010/main" val="3815087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p:txBody>
              <a:bodyPr/>
              <a:lstStyle/>
              <a:p>
                <a:r>
                  <a:rPr lang="zh-CN" altLang="en-US" dirty="0">
                    <a:solidFill>
                      <a:srgbClr val="C00000"/>
                    </a:solidFill>
                  </a:rPr>
                  <a:t>吸收长度</a:t>
                </a:r>
                <a14:m>
                  <m:oMath xmlns:m="http://schemas.openxmlformats.org/officeDocument/2006/math">
                    <m:r>
                      <a:rPr lang="en-US" altLang="zh-CN" i="1" dirty="0" smtClean="0">
                        <a:latin typeface="Cambria Math" panose="02040503050406030204" pitchFamily="18" charset="0"/>
                      </a:rPr>
                      <m:t>𝑥</m:t>
                    </m:r>
                  </m:oMath>
                </a14:m>
                <a:r>
                  <a:rPr lang="zh-CN" altLang="en-US" dirty="0">
                    <a:latin typeface="+mn-ea"/>
                  </a:rPr>
                  <a:t>的单位为</a:t>
                </a:r>
                <a:r>
                  <a:rPr lang="en-US" altLang="zh-CN" dirty="0">
                    <a:latin typeface="+mn-ea"/>
                  </a:rPr>
                  <a:t>cm</a:t>
                </a:r>
                <a:r>
                  <a:rPr lang="zh-CN" altLang="en-US" dirty="0" smtClean="0">
                    <a:latin typeface="+mn-ea"/>
                  </a:rPr>
                  <a:t>，</a:t>
                </a:r>
                <a:endParaRPr lang="en-US" altLang="zh-CN" dirty="0" smtClean="0">
                  <a:latin typeface="+mn-ea"/>
                </a:endParaRPr>
              </a:p>
              <a:p>
                <a:r>
                  <a:rPr lang="zh-CN" altLang="en-US" dirty="0" smtClean="0">
                    <a:solidFill>
                      <a:srgbClr val="C00000"/>
                    </a:solidFill>
                    <a:latin typeface="+mn-ea"/>
                  </a:rPr>
                  <a:t>线性吸收系数</a:t>
                </a:r>
                <a14:m>
                  <m:oMath xmlns:m="http://schemas.openxmlformats.org/officeDocument/2006/math">
                    <m:r>
                      <a:rPr lang="en-US" altLang="zh-CN" i="1" dirty="0" smtClean="0">
                        <a:latin typeface="Cambria Math" panose="02040503050406030204" pitchFamily="18" charset="0"/>
                      </a:rPr>
                      <m:t>𝜇</m:t>
                    </m:r>
                  </m:oMath>
                </a14:m>
                <a:r>
                  <a:rPr lang="zh-CN" altLang="en-US" dirty="0">
                    <a:latin typeface="+mn-ea"/>
                  </a:rPr>
                  <a:t>的单位为</a:t>
                </a:r>
                <a:r>
                  <a:rPr lang="en-US" altLang="zh-CN" dirty="0">
                    <a:latin typeface="+mn-ea"/>
                  </a:rPr>
                  <a:t>cm</a:t>
                </a:r>
                <a:r>
                  <a:rPr lang="en-US" altLang="zh-CN" baseline="30000" dirty="0">
                    <a:latin typeface="+mn-ea"/>
                  </a:rPr>
                  <a:t>-1</a:t>
                </a:r>
                <a:r>
                  <a:rPr lang="zh-CN" altLang="en-US" dirty="0" smtClean="0">
                    <a:latin typeface="+mn-ea"/>
                  </a:rPr>
                  <a:t>，</a:t>
                </a:r>
                <a:endParaRPr lang="en-US" altLang="zh-CN" dirty="0" smtClean="0">
                  <a:latin typeface="+mn-ea"/>
                </a:endParaRPr>
              </a:p>
              <a:p>
                <a14:m>
                  <m:oMath xmlns:m="http://schemas.openxmlformats.org/officeDocument/2006/math">
                    <m:r>
                      <a:rPr lang="en-US" altLang="zh-CN" i="1" dirty="0" smtClean="0">
                        <a:latin typeface="Cambria Math" panose="02040503050406030204" pitchFamily="18" charset="0"/>
                      </a:rPr>
                      <m:t>𝜇</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𝜇</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𝜌</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𝜌</m:t>
                    </m:r>
                  </m:oMath>
                </a14:m>
                <a:r>
                  <a:rPr lang="zh-CN" altLang="en-US" dirty="0">
                    <a:latin typeface="+mn-ea"/>
                  </a:rPr>
                  <a:t>，这里的</a:t>
                </a:r>
                <a:r>
                  <a:rPr lang="en-US" altLang="zh-CN" i="1" dirty="0">
                    <a:latin typeface="+mn-ea"/>
                  </a:rPr>
                  <a:t>ρ</a:t>
                </a:r>
                <a:r>
                  <a:rPr lang="zh-CN" altLang="en-US" dirty="0">
                    <a:latin typeface="+mn-ea"/>
                  </a:rPr>
                  <a:t>是吸收体的密度，而用</a:t>
                </a:r>
                <a14:m>
                  <m:oMath xmlns:m="http://schemas.openxmlformats.org/officeDocument/2006/math">
                    <m:r>
                      <a:rPr lang="en-US" altLang="zh-CN" i="1" dirty="0" smtClean="0">
                        <a:solidFill>
                          <a:srgbClr val="C00000"/>
                        </a:solidFill>
                        <a:latin typeface="Cambria Math" panose="02040503050406030204" pitchFamily="18" charset="0"/>
                      </a:rPr>
                      <m:t>𝑥</m:t>
                    </m:r>
                    <m:r>
                      <a:rPr lang="en-US" altLang="zh-CN" i="1" dirty="0" smtClean="0">
                        <a:solidFill>
                          <a:srgbClr val="C00000"/>
                        </a:solidFill>
                        <a:latin typeface="Cambria Math" panose="02040503050406030204" pitchFamily="18" charset="0"/>
                      </a:rPr>
                      <m:t>𝜌</m:t>
                    </m:r>
                  </m:oMath>
                </a14:m>
                <a:r>
                  <a:rPr lang="zh-CN" altLang="en-US" dirty="0">
                    <a:latin typeface="+mn-ea"/>
                  </a:rPr>
                  <a:t>代表吸收体的厚度，它常用的单位是</a:t>
                </a:r>
                <a:r>
                  <a:rPr lang="en-US" altLang="zh-CN" dirty="0">
                    <a:latin typeface="+mn-ea"/>
                  </a:rPr>
                  <a:t>mg/cm</a:t>
                </a:r>
                <a:r>
                  <a:rPr lang="en-US" altLang="zh-CN" baseline="30000" dirty="0">
                    <a:latin typeface="+mn-ea"/>
                  </a:rPr>
                  <a:t>2</a:t>
                </a:r>
                <a:r>
                  <a:rPr lang="zh-CN" altLang="en-US" dirty="0">
                    <a:latin typeface="+mn-ea"/>
                  </a:rPr>
                  <a:t>，并称之为</a:t>
                </a:r>
                <a:r>
                  <a:rPr lang="zh-CN" altLang="en-US" dirty="0">
                    <a:solidFill>
                      <a:srgbClr val="C00000"/>
                    </a:solidFill>
                    <a:latin typeface="+mn-ea"/>
                  </a:rPr>
                  <a:t>质量厚度</a:t>
                </a:r>
                <a:r>
                  <a:rPr lang="zh-CN" altLang="en-US" dirty="0">
                    <a:latin typeface="+mn-ea"/>
                  </a:rPr>
                  <a:t>，同时</a:t>
                </a:r>
                <a:r>
                  <a:rPr lang="zh-CN" altLang="en-US" dirty="0" smtClean="0">
                    <a:latin typeface="+mn-ea"/>
                  </a:rPr>
                  <a:t>，</a:t>
                </a:r>
                <a14:m>
                  <m:oMath xmlns:m="http://schemas.openxmlformats.org/officeDocument/2006/math">
                    <m:r>
                      <a:rPr lang="en-US" altLang="zh-CN" i="1" dirty="0" smtClean="0">
                        <a:solidFill>
                          <a:srgbClr val="C00000"/>
                        </a:solidFill>
                        <a:latin typeface="Cambria Math" panose="02040503050406030204" pitchFamily="18" charset="0"/>
                      </a:rPr>
                      <m:t>𝜇</m:t>
                    </m:r>
                    <m:r>
                      <a:rPr lang="en-US" altLang="zh-CN" i="1" dirty="0" smtClean="0">
                        <a:solidFill>
                          <a:srgbClr val="C00000"/>
                        </a:solidFill>
                        <a:latin typeface="Cambria Math" panose="02040503050406030204" pitchFamily="18" charset="0"/>
                      </a:rPr>
                      <m:t>/</m:t>
                    </m:r>
                    <m:r>
                      <a:rPr lang="en-US" altLang="zh-CN" i="1" dirty="0" smtClean="0">
                        <a:solidFill>
                          <a:srgbClr val="C00000"/>
                        </a:solidFill>
                        <a:latin typeface="Cambria Math" panose="02040503050406030204" pitchFamily="18" charset="0"/>
                      </a:rPr>
                      <m:t>𝜌</m:t>
                    </m:r>
                  </m:oMath>
                </a14:m>
                <a:r>
                  <a:rPr lang="zh-CN" altLang="en-US" dirty="0">
                    <a:latin typeface="+mn-ea"/>
                  </a:rPr>
                  <a:t>就称之为</a:t>
                </a:r>
                <a:r>
                  <a:rPr lang="zh-CN" altLang="en-US" dirty="0">
                    <a:solidFill>
                      <a:srgbClr val="C00000"/>
                    </a:solidFill>
                    <a:latin typeface="+mn-ea"/>
                  </a:rPr>
                  <a:t>质量吸收系数</a:t>
                </a:r>
                <a:r>
                  <a:rPr lang="zh-CN" altLang="en-US" dirty="0">
                    <a:latin typeface="+mn-ea"/>
                  </a:rPr>
                  <a:t>，它相应的单位为</a:t>
                </a:r>
                <a:r>
                  <a:rPr lang="en-US" altLang="zh-CN" dirty="0">
                    <a:latin typeface="+mn-ea"/>
                  </a:rPr>
                  <a:t>cm</a:t>
                </a:r>
                <a:r>
                  <a:rPr lang="en-US" altLang="zh-CN" baseline="30000" dirty="0">
                    <a:latin typeface="+mn-ea"/>
                  </a:rPr>
                  <a:t>2</a:t>
                </a:r>
                <a:r>
                  <a:rPr lang="en-US" altLang="zh-CN" dirty="0">
                    <a:latin typeface="+mn-ea"/>
                  </a:rPr>
                  <a:t>/mg</a:t>
                </a:r>
                <a:r>
                  <a:rPr lang="zh-CN" altLang="en-US" dirty="0" smtClean="0">
                    <a:latin typeface="+mn-ea"/>
                  </a:rPr>
                  <a:t>。</a:t>
                </a:r>
                <a:endParaRPr lang="en-US" altLang="zh-CN" dirty="0" smtClean="0">
                  <a:latin typeface="+mn-ea"/>
                </a:endParaRPr>
              </a:p>
              <a:p>
                <a:r>
                  <a:rPr lang="zh-CN" altLang="en-US" dirty="0" smtClean="0">
                    <a:latin typeface="+mn-ea"/>
                  </a:rPr>
                  <a:t>从</a:t>
                </a:r>
                <a:r>
                  <a:rPr lang="zh-CN" altLang="en-US" dirty="0">
                    <a:latin typeface="+mn-ea"/>
                  </a:rPr>
                  <a:t>某种意义上说，</a:t>
                </a:r>
                <a14:m>
                  <m:oMath xmlns:m="http://schemas.openxmlformats.org/officeDocument/2006/math">
                    <m:r>
                      <a:rPr lang="en-US" altLang="zh-CN" i="1" dirty="0" smtClean="0">
                        <a:latin typeface="Cambria Math" panose="02040503050406030204" pitchFamily="18" charset="0"/>
                      </a:rPr>
                      <m:t>𝜇</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𝜌</m:t>
                    </m:r>
                  </m:oMath>
                </a14:m>
                <a:r>
                  <a:rPr lang="zh-CN" altLang="en-US" dirty="0">
                    <a:latin typeface="+mn-ea"/>
                  </a:rPr>
                  <a:t>比</a:t>
                </a:r>
                <a14:m>
                  <m:oMath xmlns:m="http://schemas.openxmlformats.org/officeDocument/2006/math">
                    <m:r>
                      <a:rPr lang="en-US" altLang="zh-CN" i="1" dirty="0" smtClean="0">
                        <a:latin typeface="Cambria Math" panose="02040503050406030204" pitchFamily="18" charset="0"/>
                      </a:rPr>
                      <m:t>𝜇</m:t>
                    </m:r>
                  </m:oMath>
                </a14:m>
                <a:r>
                  <a:rPr lang="zh-CN" altLang="en-US" dirty="0">
                    <a:latin typeface="+mn-ea"/>
                  </a:rPr>
                  <a:t>更为基本，因为</a:t>
                </a:r>
                <a14:m>
                  <m:oMath xmlns:m="http://schemas.openxmlformats.org/officeDocument/2006/math">
                    <m:r>
                      <a:rPr lang="en-US" altLang="zh-CN" i="1" dirty="0" smtClean="0">
                        <a:latin typeface="Cambria Math" panose="02040503050406030204" pitchFamily="18" charset="0"/>
                      </a:rPr>
                      <m:t>𝜇</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𝜌</m:t>
                    </m:r>
                  </m:oMath>
                </a14:m>
                <a:r>
                  <a:rPr lang="zh-CN" altLang="en-US" dirty="0">
                    <a:latin typeface="+mn-ea"/>
                  </a:rPr>
                  <a:t>的数值不再依赖于吸收体的物理状态（气态、液态或固态），它更能反映吸收体的本质，同时也给测量工作带来方便</a:t>
                </a:r>
                <a:r>
                  <a:rPr lang="zh-CN" altLang="en-US" dirty="0" smtClean="0">
                    <a:latin typeface="+mn-ea"/>
                  </a:rPr>
                  <a:t>。</a:t>
                </a:r>
                <a:endParaRPr lang="en-US" altLang="zh-CN" dirty="0" smtClean="0">
                  <a:latin typeface="+mn-ea"/>
                </a:endParaRPr>
              </a:p>
              <a:p>
                <a:r>
                  <a:rPr lang="zh-CN" altLang="en-US" dirty="0" smtClean="0">
                    <a:latin typeface="+mn-ea"/>
                  </a:rPr>
                  <a:t>有时</a:t>
                </a:r>
                <a:r>
                  <a:rPr lang="zh-CN" altLang="en-US" dirty="0">
                    <a:latin typeface="+mn-ea"/>
                  </a:rPr>
                  <a:t>为了简单起见，我们就用符号</a:t>
                </a:r>
                <a14:m>
                  <m:oMath xmlns:m="http://schemas.openxmlformats.org/officeDocument/2006/math">
                    <m:r>
                      <a:rPr lang="en-US" altLang="zh-CN" i="1" dirty="0" smtClean="0">
                        <a:latin typeface="Cambria Math" panose="02040503050406030204" pitchFamily="18" charset="0"/>
                      </a:rPr>
                      <m:t>𝜇</m:t>
                    </m:r>
                  </m:oMath>
                </a14:m>
                <a:r>
                  <a:rPr lang="zh-CN" altLang="en-US" dirty="0">
                    <a:latin typeface="+mn-ea"/>
                  </a:rPr>
                  <a:t>代表质量吸收系数；读者只要细察其</a:t>
                </a:r>
                <a:r>
                  <a:rPr lang="zh-CN" altLang="en-US" dirty="0">
                    <a:solidFill>
                      <a:srgbClr val="7030A0"/>
                    </a:solidFill>
                    <a:latin typeface="+mn-ea"/>
                  </a:rPr>
                  <a:t>单位</a:t>
                </a:r>
                <a:r>
                  <a:rPr lang="zh-CN" altLang="en-US" dirty="0">
                    <a:latin typeface="+mn-ea"/>
                  </a:rPr>
                  <a:t>，就可容易地了解它的</a:t>
                </a:r>
                <a:r>
                  <a:rPr lang="zh-CN" altLang="en-US" dirty="0">
                    <a:solidFill>
                      <a:srgbClr val="7030A0"/>
                    </a:solidFill>
                    <a:latin typeface="+mn-ea"/>
                  </a:rPr>
                  <a:t>含义</a:t>
                </a:r>
                <a:r>
                  <a:rPr lang="zh-CN" altLang="en-US" dirty="0">
                    <a:latin typeface="+mn-ea"/>
                  </a:rPr>
                  <a:t>，究竟是</a:t>
                </a:r>
                <a:r>
                  <a:rPr lang="zh-CN" altLang="en-US" dirty="0">
                    <a:solidFill>
                      <a:srgbClr val="7030A0"/>
                    </a:solidFill>
                    <a:latin typeface="+mn-ea"/>
                  </a:rPr>
                  <a:t>线性吸收系数</a:t>
                </a:r>
                <a:r>
                  <a:rPr lang="zh-CN" altLang="en-US" dirty="0">
                    <a:latin typeface="+mn-ea"/>
                  </a:rPr>
                  <a:t>还是</a:t>
                </a:r>
                <a:r>
                  <a:rPr lang="zh-CN" altLang="en-US" dirty="0">
                    <a:solidFill>
                      <a:srgbClr val="7030A0"/>
                    </a:solidFill>
                    <a:latin typeface="+mn-ea"/>
                  </a:rPr>
                  <a:t>质量吸收系数</a:t>
                </a:r>
                <a:r>
                  <a:rPr lang="zh-CN" altLang="en-US" dirty="0">
                    <a:latin typeface="+mn-ea"/>
                  </a:rPr>
                  <a:t>。</a:t>
                </a: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t="-1078" r="-333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一些相关常数</a:t>
            </a:r>
            <a:endParaRPr lang="zh-CN" altLang="en-US" dirty="0"/>
          </a:p>
        </p:txBody>
      </p:sp>
    </p:spTree>
    <p:extLst>
      <p:ext uri="{BB962C8B-B14F-4D97-AF65-F5344CB8AC3E}">
        <p14:creationId xmlns:p14="http://schemas.microsoft.com/office/powerpoint/2010/main" val="2357994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251520" y="1412776"/>
                <a:ext cx="8229600" cy="4525962"/>
              </a:xfrm>
            </p:spPr>
            <p:txBody>
              <a:bodyPr/>
              <a:lstStyle/>
              <a:p>
                <a:r>
                  <a:rPr lang="zh-CN" altLang="en-US" sz="2400" dirty="0"/>
                  <a:t>①光电效应：光子</a:t>
                </a:r>
                <a:r>
                  <a:rPr lang="zh-CN" altLang="en-US" sz="2400" dirty="0" smtClean="0"/>
                  <a:t>与束缚电子</a:t>
                </a:r>
                <a:r>
                  <a:rPr lang="zh-CN" altLang="en-US" sz="2400" dirty="0"/>
                  <a:t>的相互作用</a:t>
                </a:r>
                <a:r>
                  <a:rPr lang="zh-CN" altLang="en-US" sz="2400" dirty="0" smtClean="0"/>
                  <a:t>；</a:t>
                </a:r>
                <a:r>
                  <a:rPr lang="en-US" altLang="zh-CN" sz="2400" dirty="0" smtClean="0"/>
                  <a:t>(</a:t>
                </a:r>
                <a:r>
                  <a:rPr lang="en-US" altLang="zh-CN" sz="2400" i="1" dirty="0" smtClean="0"/>
                  <a:t>e</a:t>
                </a:r>
                <a:r>
                  <a:rPr lang="en-US" altLang="zh-CN" sz="2400" dirty="0" smtClean="0"/>
                  <a:t>V)</a:t>
                </a:r>
              </a:p>
              <a:p>
                <a:r>
                  <a:rPr lang="zh-CN" altLang="en-US" sz="2400" dirty="0" smtClean="0"/>
                  <a:t>②</a:t>
                </a:r>
                <a:r>
                  <a:rPr lang="zh-CN" altLang="en-US" sz="2400" dirty="0"/>
                  <a:t>康普顿散射：光子</a:t>
                </a:r>
                <a:r>
                  <a:rPr lang="zh-CN" altLang="en-US" sz="2400" dirty="0" smtClean="0"/>
                  <a:t>与相对</a:t>
                </a:r>
                <a:r>
                  <a:rPr lang="zh-CN" altLang="en-US" sz="2400" dirty="0"/>
                  <a:t>自由的电子的散射</a:t>
                </a:r>
                <a:r>
                  <a:rPr lang="zh-CN" altLang="en-US" sz="2400" dirty="0" smtClean="0"/>
                  <a:t>；</a:t>
                </a:r>
                <a:r>
                  <a:rPr lang="en-US" altLang="zh-CN" sz="2400" dirty="0" smtClean="0"/>
                  <a:t>(</a:t>
                </a:r>
                <a14:m>
                  <m:oMath xmlns:m="http://schemas.openxmlformats.org/officeDocument/2006/math">
                    <m:r>
                      <m:rPr>
                        <m:sty m:val="p"/>
                      </m:rPr>
                      <a:rPr lang="en-US" altLang="zh-CN" sz="2400" i="0" dirty="0" smtClean="0">
                        <a:latin typeface="Cambria Math" panose="02040503050406030204" pitchFamily="18" charset="0"/>
                      </a:rPr>
                      <m:t>K</m:t>
                    </m:r>
                    <m:r>
                      <a:rPr lang="en-US" altLang="zh-CN" sz="2400" i="1" dirty="0" smtClean="0">
                        <a:latin typeface="Cambria Math" panose="02040503050406030204" pitchFamily="18" charset="0"/>
                      </a:rPr>
                      <m:t>𝑒</m:t>
                    </m:r>
                    <m:r>
                      <m:rPr>
                        <m:sty m:val="p"/>
                      </m:rPr>
                      <a:rPr lang="en-US" altLang="zh-CN" sz="2400" i="0" dirty="0" smtClean="0">
                        <a:latin typeface="Cambria Math" panose="02040503050406030204" pitchFamily="18" charset="0"/>
                      </a:rPr>
                      <m:t>V</m:t>
                    </m:r>
                  </m:oMath>
                </a14:m>
                <a:r>
                  <a:rPr lang="en-US" altLang="zh-CN" sz="2400" dirty="0" smtClean="0"/>
                  <a:t>)</a:t>
                </a:r>
              </a:p>
              <a:p>
                <a:r>
                  <a:rPr lang="zh-CN" altLang="en-US" sz="2400" dirty="0" smtClean="0"/>
                  <a:t>③</a:t>
                </a:r>
                <a:r>
                  <a:rPr lang="zh-CN" altLang="en-US" sz="2400" dirty="0"/>
                  <a:t>电子偶效应：当光子的能量大于电子的静止质量的两倍（即</a:t>
                </a:r>
                <a:r>
                  <a:rPr lang="en-US" altLang="zh-CN" sz="2400" dirty="0"/>
                  <a:t>1.02MeV</a:t>
                </a:r>
                <a:r>
                  <a:rPr lang="zh-CN" altLang="en-US" sz="2400" dirty="0"/>
                  <a:t>）时，光子在原子核场附近能转化为一对正负电子</a:t>
                </a:r>
                <a:r>
                  <a:rPr lang="zh-CN" altLang="en-US" sz="2400" dirty="0" smtClean="0"/>
                  <a:t>。</a:t>
                </a:r>
                <a:endParaRPr lang="en-US" altLang="zh-CN" sz="2400" dirty="0" smtClean="0"/>
              </a:p>
              <a:p>
                <a:r>
                  <a:rPr lang="zh-CN" altLang="en-US" sz="2400" dirty="0" smtClean="0"/>
                  <a:t>容易</a:t>
                </a:r>
                <a:r>
                  <a:rPr lang="zh-CN" altLang="en-US" sz="2400" dirty="0"/>
                  <a:t>证明，</a:t>
                </a:r>
                <a:r>
                  <a:rPr lang="zh-CN" altLang="en-US" sz="2400" dirty="0">
                    <a:solidFill>
                      <a:srgbClr val="C00000"/>
                    </a:solidFill>
                  </a:rPr>
                  <a:t>对于自由电子，无法产生光电效应</a:t>
                </a:r>
                <a:r>
                  <a:rPr lang="zh-CN" altLang="en-US" sz="2400" dirty="0"/>
                  <a:t>；</a:t>
                </a:r>
                <a:r>
                  <a:rPr lang="zh-CN" altLang="en-US" sz="2400" dirty="0">
                    <a:solidFill>
                      <a:srgbClr val="0070C0"/>
                    </a:solidFill>
                  </a:rPr>
                  <a:t>对于自由光子，也不能产生电子偶效应</a:t>
                </a:r>
                <a:r>
                  <a:rPr lang="zh-CN" altLang="en-US" sz="2400" dirty="0"/>
                  <a:t>。否则，都会违反能量、动量守恒定律。           </a:t>
                </a:r>
              </a:p>
              <a:p>
                <a:r>
                  <a:rPr lang="zh-CN" altLang="en-US" sz="2400" dirty="0"/>
                  <a:t>三种效应的重要性随</a:t>
                </a:r>
                <a:r>
                  <a:rPr lang="zh-CN" altLang="en-US" sz="2400" dirty="0">
                    <a:solidFill>
                      <a:srgbClr val="7030A0"/>
                    </a:solidFill>
                  </a:rPr>
                  <a:t>吸收体</a:t>
                </a:r>
                <a:r>
                  <a:rPr lang="zh-CN" altLang="en-US" sz="2400" dirty="0"/>
                  <a:t>的不同而不同，也随</a:t>
                </a:r>
                <a:r>
                  <a:rPr lang="zh-CN" altLang="en-US" sz="2400" dirty="0">
                    <a:solidFill>
                      <a:srgbClr val="7030A0"/>
                    </a:solidFill>
                  </a:rPr>
                  <a:t>光子的能量不同</a:t>
                </a:r>
                <a:r>
                  <a:rPr lang="zh-CN" altLang="en-US" sz="2400" dirty="0"/>
                  <a:t>而不同。大致情况</a:t>
                </a:r>
                <a:r>
                  <a:rPr lang="zh-CN" altLang="en-US" sz="2400" dirty="0" smtClean="0"/>
                  <a:t>参见下图</a:t>
                </a:r>
                <a:r>
                  <a:rPr lang="zh-CN" altLang="en-US" sz="2400" dirty="0"/>
                  <a:t>。显然，</a:t>
                </a:r>
                <a:r>
                  <a:rPr lang="zh-CN" altLang="en-US" sz="2400" dirty="0">
                    <a:solidFill>
                      <a:srgbClr val="7030A0"/>
                    </a:solidFill>
                  </a:rPr>
                  <a:t>对于</a:t>
                </a:r>
                <a:r>
                  <a:rPr lang="en-US" altLang="zh-CN" sz="2400" dirty="0">
                    <a:solidFill>
                      <a:srgbClr val="7030A0"/>
                    </a:solidFill>
                  </a:rPr>
                  <a:t>X</a:t>
                </a:r>
                <a:r>
                  <a:rPr lang="zh-CN" altLang="en-US" sz="2400" dirty="0">
                    <a:solidFill>
                      <a:srgbClr val="7030A0"/>
                    </a:solidFill>
                  </a:rPr>
                  <a:t>射线，主要的贡献只是光电效应和康普顿效应。</a:t>
                </a:r>
              </a:p>
              <a:p>
                <a:endParaRPr lang="zh-CN" altLang="en-US" sz="24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251520" y="1412776"/>
                <a:ext cx="8229600" cy="4525962"/>
              </a:xfrm>
              <a:blipFill rotWithShape="0">
                <a:blip r:embed="rId2"/>
                <a:stretch>
                  <a:fillRect t="-2022" r="-51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smtClean="0"/>
              <a:t>光与物质的相互作用</a:t>
            </a:r>
            <a:endParaRPr lang="zh-CN" altLang="en-US" sz="2800" dirty="0"/>
          </a:p>
        </p:txBody>
      </p:sp>
    </p:spTree>
    <p:extLst>
      <p:ext uri="{BB962C8B-B14F-4D97-AF65-F5344CB8AC3E}">
        <p14:creationId xmlns:p14="http://schemas.microsoft.com/office/powerpoint/2010/main" val="2951026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4" desc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836712"/>
            <a:ext cx="7488237"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70020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467544" y="1340768"/>
            <a:ext cx="842486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dirty="0">
                <a:solidFill>
                  <a:schemeClr val="tx1"/>
                </a:solidFill>
                <a:latin typeface="+mn-ea"/>
                <a:ea typeface="+mn-ea"/>
              </a:rPr>
              <a:t>     显而易见，光电效应和电子偶效应都是“全或无相互作用”的范例。那末，康普顿效应呢？初看起来似乎属于“多次小相互作用”，但仔细考察一下，发觉它基本上仍属“全或无相互作用”。这是因为，</a:t>
            </a:r>
            <a:r>
              <a:rPr lang="zh-CN" altLang="en-US" dirty="0">
                <a:solidFill>
                  <a:srgbClr val="C00000"/>
                </a:solidFill>
                <a:latin typeface="+mn-ea"/>
                <a:ea typeface="+mn-ea"/>
              </a:rPr>
              <a:t>当光子能量不是很高时，散射光子主要不集中在前面，而测量装置的有效角度范围一般是有限的，不包括整个</a:t>
            </a:r>
            <a:r>
              <a:rPr lang="en-US" altLang="zh-CN" dirty="0">
                <a:solidFill>
                  <a:srgbClr val="C00000"/>
                </a:solidFill>
                <a:latin typeface="+mn-ea"/>
                <a:ea typeface="+mn-ea"/>
              </a:rPr>
              <a:t>4π</a:t>
            </a:r>
            <a:r>
              <a:rPr lang="zh-CN" altLang="en-US" dirty="0">
                <a:solidFill>
                  <a:srgbClr val="C00000"/>
                </a:solidFill>
                <a:latin typeface="+mn-ea"/>
                <a:ea typeface="+mn-ea"/>
              </a:rPr>
              <a:t>立体角</a:t>
            </a:r>
            <a:r>
              <a:rPr lang="zh-CN" altLang="en-US" dirty="0">
                <a:solidFill>
                  <a:schemeClr val="tx1"/>
                </a:solidFill>
                <a:latin typeface="+mn-ea"/>
                <a:ea typeface="+mn-ea"/>
              </a:rPr>
              <a:t>，因此，散射的效果等于在束流中移去了入射粒子，故康普顿效应可被近似归属于第二类相互作用。     </a:t>
            </a:r>
          </a:p>
        </p:txBody>
      </p:sp>
    </p:spTree>
    <p:extLst>
      <p:ext uri="{BB962C8B-B14F-4D97-AF65-F5344CB8AC3E}">
        <p14:creationId xmlns:p14="http://schemas.microsoft.com/office/powerpoint/2010/main" val="19962088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395536" y="692696"/>
            <a:ext cx="84978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indent="0" algn="just" eaLnBrk="1" hangingPunct="1">
              <a:spcBef>
                <a:spcPct val="0"/>
              </a:spcBef>
              <a:buClrTx/>
              <a:buFontTx/>
              <a:buNone/>
            </a:pPr>
            <a:r>
              <a:rPr lang="zh-CN" altLang="en-US" dirty="0" smtClean="0">
                <a:solidFill>
                  <a:schemeClr val="tx1"/>
                </a:solidFill>
                <a:latin typeface="+mn-ea"/>
                <a:ea typeface="+mn-ea"/>
              </a:rPr>
              <a:t>这样</a:t>
            </a:r>
            <a:r>
              <a:rPr lang="zh-CN" altLang="en-US" dirty="0">
                <a:solidFill>
                  <a:schemeClr val="tx1"/>
                </a:solidFill>
                <a:latin typeface="+mn-ea"/>
                <a:ea typeface="+mn-ea"/>
              </a:rPr>
              <a:t>，光子与物质的相互作用基本上隶属于“全或无相互作用”，它经过吸收体后的强度将按指数衰减速：</a:t>
            </a:r>
          </a:p>
        </p:txBody>
      </p:sp>
      <p:graphicFrame>
        <p:nvGraphicFramePr>
          <p:cNvPr id="105475" name="Object 3"/>
          <p:cNvGraphicFramePr>
            <a:graphicFrameLocks noChangeAspect="1"/>
          </p:cNvGraphicFramePr>
          <p:nvPr>
            <p:extLst>
              <p:ext uri="{D42A27DB-BD31-4B8C-83A1-F6EECF244321}">
                <p14:modId xmlns:p14="http://schemas.microsoft.com/office/powerpoint/2010/main" val="1608358822"/>
              </p:ext>
            </p:extLst>
          </p:nvPr>
        </p:nvGraphicFramePr>
        <p:xfrm>
          <a:off x="1203573" y="1627733"/>
          <a:ext cx="3243263" cy="989013"/>
        </p:xfrm>
        <a:graphic>
          <a:graphicData uri="http://schemas.openxmlformats.org/presentationml/2006/ole">
            <mc:AlternateContent xmlns:mc="http://schemas.openxmlformats.org/markup-compatibility/2006">
              <mc:Choice xmlns:v="urn:schemas-microsoft-com:vml" Requires="v">
                <p:oleObj spid="_x0000_s49319" name="公式" r:id="rId3" imgW="1219200" imgH="368300" progId="Equation.3">
                  <p:embed/>
                </p:oleObj>
              </mc:Choice>
              <mc:Fallback>
                <p:oleObj name="公式" r:id="rId3" imgW="12192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573" y="1627733"/>
                        <a:ext cx="3243263" cy="989013"/>
                      </a:xfrm>
                      <a:prstGeom prst="rect">
                        <a:avLst/>
                      </a:prstGeom>
                      <a:solidFill>
                        <a:srgbClr val="FF99CC">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76" name="Rectangle 4"/>
          <p:cNvSpPr>
            <a:spLocks noChangeArrowheads="1"/>
          </p:cNvSpPr>
          <p:nvPr/>
        </p:nvSpPr>
        <p:spPr bwMode="auto">
          <a:xfrm>
            <a:off x="468561" y="2708821"/>
            <a:ext cx="4787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lang="zh-CN" altLang="en-US">
                <a:latin typeface="+mn-ea"/>
                <a:ea typeface="+mn-ea"/>
              </a:rPr>
              <a:t>而吸收系数将包括三总分： </a:t>
            </a:r>
          </a:p>
        </p:txBody>
      </p:sp>
      <p:graphicFrame>
        <p:nvGraphicFramePr>
          <p:cNvPr id="105477" name="Object 5"/>
          <p:cNvGraphicFramePr>
            <a:graphicFrameLocks noChangeAspect="1"/>
          </p:cNvGraphicFramePr>
          <p:nvPr>
            <p:extLst>
              <p:ext uri="{D42A27DB-BD31-4B8C-83A1-F6EECF244321}">
                <p14:modId xmlns:p14="http://schemas.microsoft.com/office/powerpoint/2010/main" val="2534919998"/>
              </p:ext>
            </p:extLst>
          </p:nvPr>
        </p:nvGraphicFramePr>
        <p:xfrm>
          <a:off x="1187698" y="3356521"/>
          <a:ext cx="5410200" cy="750887"/>
        </p:xfrm>
        <a:graphic>
          <a:graphicData uri="http://schemas.openxmlformats.org/presentationml/2006/ole">
            <mc:AlternateContent xmlns:mc="http://schemas.openxmlformats.org/markup-compatibility/2006">
              <mc:Choice xmlns:v="urn:schemas-microsoft-com:vml" Requires="v">
                <p:oleObj spid="_x0000_s49320" r:id="rId5" imgW="1739900" imgH="241300" progId="Equation.3">
                  <p:embed/>
                </p:oleObj>
              </mc:Choice>
              <mc:Fallback>
                <p:oleObj r:id="rId5" imgW="17399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98" y="3356521"/>
                        <a:ext cx="5410200" cy="75088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5478" name="Rectangle 6"/>
          <p:cNvSpPr>
            <a:spLocks noChangeArrowheads="1"/>
          </p:cNvSpPr>
          <p:nvPr/>
        </p:nvSpPr>
        <p:spPr bwMode="auto">
          <a:xfrm>
            <a:off x="539998" y="4220121"/>
            <a:ext cx="8353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a:solidFill>
                  <a:schemeClr val="tx1"/>
                </a:solidFill>
                <a:latin typeface="+mn-ea"/>
                <a:ea typeface="+mn-ea"/>
              </a:rPr>
              <a:t>同样，这里没有射程的概念，但可以定义吸收长度（又称平均自由程）</a:t>
            </a:r>
            <a:r>
              <a:rPr lang="en-US" altLang="zh-CN" i="1">
                <a:solidFill>
                  <a:schemeClr val="tx1"/>
                </a:solidFill>
                <a:latin typeface="+mn-ea"/>
                <a:ea typeface="+mn-ea"/>
              </a:rPr>
              <a:t>x</a:t>
            </a:r>
            <a:r>
              <a:rPr lang="en-US" altLang="zh-CN" baseline="-8000">
                <a:solidFill>
                  <a:schemeClr val="tx1"/>
                </a:solidFill>
                <a:latin typeface="+mn-ea"/>
                <a:ea typeface="+mn-ea"/>
              </a:rPr>
              <a:t>0</a:t>
            </a:r>
            <a:r>
              <a:rPr lang="zh-CN" altLang="en-US">
                <a:solidFill>
                  <a:schemeClr val="tx1"/>
                </a:solidFill>
                <a:latin typeface="+mn-ea"/>
                <a:ea typeface="+mn-ea"/>
              </a:rPr>
              <a:t>：</a:t>
            </a:r>
          </a:p>
        </p:txBody>
      </p:sp>
      <p:graphicFrame>
        <p:nvGraphicFramePr>
          <p:cNvPr id="105479" name="Object 7"/>
          <p:cNvGraphicFramePr>
            <a:graphicFrameLocks noChangeAspect="1"/>
          </p:cNvGraphicFramePr>
          <p:nvPr>
            <p:extLst>
              <p:ext uri="{D42A27DB-BD31-4B8C-83A1-F6EECF244321}">
                <p14:modId xmlns:p14="http://schemas.microsoft.com/office/powerpoint/2010/main" val="113077540"/>
              </p:ext>
            </p:extLst>
          </p:nvPr>
        </p:nvGraphicFramePr>
        <p:xfrm>
          <a:off x="1116261" y="5085308"/>
          <a:ext cx="5688012" cy="752475"/>
        </p:xfrm>
        <a:graphic>
          <a:graphicData uri="http://schemas.openxmlformats.org/presentationml/2006/ole">
            <mc:AlternateContent xmlns:mc="http://schemas.openxmlformats.org/markup-compatibility/2006">
              <mc:Choice xmlns:v="urn:schemas-microsoft-com:vml" Requires="v">
                <p:oleObj spid="_x0000_s49321" r:id="rId7" imgW="1688367" imgH="317362" progId="Equation.3">
                  <p:embed/>
                </p:oleObj>
              </mc:Choice>
              <mc:Fallback>
                <p:oleObj r:id="rId7" imgW="1688367" imgH="31736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261" y="5085308"/>
                        <a:ext cx="5688012" cy="752475"/>
                      </a:xfrm>
                      <a:prstGeom prst="rect">
                        <a:avLst/>
                      </a:prstGeom>
                      <a:solidFill>
                        <a:srgbClr val="00FF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850319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5"/>
          <p:cNvSpPr>
            <a:spLocks noChangeArrowheads="1"/>
          </p:cNvSpPr>
          <p:nvPr/>
        </p:nvSpPr>
        <p:spPr bwMode="auto">
          <a:xfrm>
            <a:off x="323850" y="1341438"/>
            <a:ext cx="8569325"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spcBef>
                <a:spcPts val="1000"/>
              </a:spcBef>
              <a:buClr>
                <a:schemeClr val="accent1"/>
              </a:buClr>
              <a:buFont typeface="Wingdings 3" panose="05040102010807070707" pitchFamily="18" charset="2"/>
              <a:buChar char=""/>
              <a:tabLst>
                <a:tab pos="114300"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14300"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14300"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14300"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en-US" altLang="zh-CN" sz="2800" dirty="0">
                <a:solidFill>
                  <a:schemeClr val="folHlink"/>
                </a:solidFill>
                <a:latin typeface="+mn-ea"/>
                <a:ea typeface="+mn-ea"/>
              </a:rPr>
              <a:t>C. X</a:t>
            </a:r>
            <a:r>
              <a:rPr lang="zh-CN" altLang="en-US" sz="2800" dirty="0">
                <a:solidFill>
                  <a:schemeClr val="folHlink"/>
                </a:solidFill>
                <a:latin typeface="+mn-ea"/>
                <a:ea typeface="+mn-ea"/>
              </a:rPr>
              <a:t>射线的吸收</a:t>
            </a:r>
          </a:p>
          <a:p>
            <a:pPr algn="just">
              <a:spcBef>
                <a:spcPct val="0"/>
              </a:spcBef>
              <a:buClrTx/>
              <a:buFontTx/>
              <a:buNone/>
            </a:pPr>
            <a:r>
              <a:rPr lang="zh-CN" altLang="en-US" sz="2800" dirty="0">
                <a:solidFill>
                  <a:schemeClr val="tx1"/>
                </a:solidFill>
                <a:latin typeface="+mn-ea"/>
                <a:ea typeface="+mn-ea"/>
              </a:rPr>
              <a:t> </a:t>
            </a:r>
          </a:p>
          <a:p>
            <a:pPr algn="just">
              <a:spcBef>
                <a:spcPct val="0"/>
              </a:spcBef>
              <a:buClrTx/>
              <a:buFontTx/>
              <a:buNone/>
            </a:pPr>
            <a:r>
              <a:rPr lang="en-US" altLang="zh-CN" dirty="0" smtClean="0">
                <a:solidFill>
                  <a:schemeClr val="tx1"/>
                </a:solidFill>
                <a:latin typeface="+mn-ea"/>
                <a:ea typeface="+mn-ea"/>
              </a:rPr>
              <a:t>X</a:t>
            </a:r>
            <a:r>
              <a:rPr lang="zh-CN" altLang="en-US" dirty="0">
                <a:solidFill>
                  <a:schemeClr val="tx1"/>
                </a:solidFill>
                <a:latin typeface="+mn-ea"/>
                <a:ea typeface="+mn-ea"/>
              </a:rPr>
              <a:t>射线由低能光子组成（一般不会超过</a:t>
            </a:r>
            <a:r>
              <a:rPr lang="en-US" altLang="zh-CN" dirty="0">
                <a:solidFill>
                  <a:schemeClr val="tx1"/>
                </a:solidFill>
                <a:latin typeface="+mn-ea"/>
                <a:ea typeface="+mn-ea"/>
              </a:rPr>
              <a:t>150keV</a:t>
            </a:r>
            <a:r>
              <a:rPr lang="zh-CN" altLang="en-US" dirty="0">
                <a:solidFill>
                  <a:schemeClr val="tx1"/>
                </a:solidFill>
                <a:latin typeface="+mn-ea"/>
                <a:ea typeface="+mn-ea"/>
              </a:rPr>
              <a:t>），它在物质中的吸收规律当然遵照前式。显然，对于</a:t>
            </a:r>
            <a:r>
              <a:rPr lang="en-US" altLang="zh-CN" dirty="0">
                <a:solidFill>
                  <a:schemeClr val="tx1"/>
                </a:solidFill>
                <a:latin typeface="+mn-ea"/>
                <a:ea typeface="+mn-ea"/>
              </a:rPr>
              <a:t>X</a:t>
            </a:r>
            <a:r>
              <a:rPr lang="zh-CN" altLang="en-US" dirty="0">
                <a:solidFill>
                  <a:schemeClr val="tx1"/>
                </a:solidFill>
                <a:latin typeface="+mn-ea"/>
                <a:ea typeface="+mn-ea"/>
              </a:rPr>
              <a:t>射线，电子偶效应是不必考虑的。但是，相干散射（又称瑞利散射）在某些情况下是重要的，因此，</a:t>
            </a:r>
          </a:p>
        </p:txBody>
      </p:sp>
      <p:graphicFrame>
        <p:nvGraphicFramePr>
          <p:cNvPr id="106499" name="Object 7"/>
          <p:cNvGraphicFramePr>
            <a:graphicFrameLocks noChangeAspect="1"/>
          </p:cNvGraphicFramePr>
          <p:nvPr>
            <p:extLst>
              <p:ext uri="{D42A27DB-BD31-4B8C-83A1-F6EECF244321}">
                <p14:modId xmlns:p14="http://schemas.microsoft.com/office/powerpoint/2010/main" val="2457909984"/>
              </p:ext>
            </p:extLst>
          </p:nvPr>
        </p:nvGraphicFramePr>
        <p:xfrm>
          <a:off x="1116013" y="4005263"/>
          <a:ext cx="4953000" cy="782637"/>
        </p:xfrm>
        <a:graphic>
          <a:graphicData uri="http://schemas.openxmlformats.org/presentationml/2006/ole">
            <mc:AlternateContent xmlns:mc="http://schemas.openxmlformats.org/markup-compatibility/2006">
              <mc:Choice xmlns:v="urn:schemas-microsoft-com:vml" Requires="v">
                <p:oleObj spid="_x0000_s50233" name="Equation" r:id="rId3" imgW="1524000" imgH="241300" progId="Equation.3">
                  <p:embed/>
                </p:oleObj>
              </mc:Choice>
              <mc:Fallback>
                <p:oleObj name="Equation" r:id="rId3" imgW="15240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4005263"/>
                        <a:ext cx="4953000" cy="7826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531685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500" y="1621709"/>
            <a:ext cx="5444604" cy="4968552"/>
          </a:xfrm>
        </p:spPr>
        <p:txBody>
          <a:bodyPr/>
          <a:lstStyle/>
          <a:p>
            <a:r>
              <a:rPr lang="zh-CN" altLang="en-US" sz="2400" dirty="0"/>
              <a:t>出生在</a:t>
            </a:r>
            <a:r>
              <a:rPr lang="zh-CN" altLang="en-US" sz="2400" dirty="0" smtClean="0"/>
              <a:t>德国一</a:t>
            </a:r>
            <a:r>
              <a:rPr lang="zh-CN" altLang="en-US" sz="2400" dirty="0"/>
              <a:t>个纺织商人</a:t>
            </a:r>
            <a:r>
              <a:rPr lang="zh-CN" altLang="en-US" sz="2400" dirty="0" smtClean="0"/>
              <a:t>家庭</a:t>
            </a:r>
            <a:endParaRPr lang="en-US" altLang="zh-CN" sz="2400" dirty="0" smtClean="0"/>
          </a:p>
          <a:p>
            <a:r>
              <a:rPr lang="zh-CN" altLang="en-US" sz="2400" dirty="0" smtClean="0"/>
              <a:t>因为</a:t>
            </a:r>
            <a:r>
              <a:rPr lang="zh-CN" altLang="en-US" sz="2400" dirty="0"/>
              <a:t>给一位老师画讽刺漫画被学校开除，尽管他一直坚持他并没有</a:t>
            </a:r>
            <a:r>
              <a:rPr lang="zh-CN" altLang="en-US" sz="2400" dirty="0" smtClean="0"/>
              <a:t>画</a:t>
            </a:r>
            <a:endParaRPr lang="en-US" altLang="zh-CN" sz="2400" dirty="0" smtClean="0"/>
          </a:p>
          <a:p>
            <a:r>
              <a:rPr lang="zh-CN" altLang="en-US" sz="2400" dirty="0"/>
              <a:t>在实验室秘密的进行这项试验，因为他害怕如果这个发现是个错误会影响他的教授</a:t>
            </a:r>
            <a:r>
              <a:rPr lang="zh-CN" altLang="en-US" sz="2400" dirty="0" smtClean="0"/>
              <a:t>声誉</a:t>
            </a:r>
            <a:endParaRPr lang="en-US" altLang="zh-CN" sz="2400" dirty="0" smtClean="0"/>
          </a:p>
          <a:p>
            <a:r>
              <a:rPr lang="zh-CN" altLang="en-US" sz="2400" dirty="0"/>
              <a:t>治学十分的严谨，到现在为止还没有发现他的学术论文里面存在</a:t>
            </a:r>
            <a:r>
              <a:rPr lang="zh-CN" altLang="en-US" sz="2400" dirty="0" smtClean="0"/>
              <a:t>错误</a:t>
            </a:r>
            <a:endParaRPr lang="en-US" altLang="zh-CN" sz="2400" dirty="0" smtClean="0"/>
          </a:p>
          <a:p>
            <a:r>
              <a:rPr lang="zh-CN" altLang="en-US" sz="2400" dirty="0" smtClean="0"/>
              <a:t>死</a:t>
            </a:r>
            <a:r>
              <a:rPr lang="zh-CN" altLang="en-US" sz="2400" dirty="0"/>
              <a:t>于内脏癌症</a:t>
            </a:r>
            <a:r>
              <a:rPr lang="zh-CN" altLang="en-US" sz="2400" dirty="0" smtClean="0"/>
              <a:t>。研究不</a:t>
            </a:r>
            <a:r>
              <a:rPr lang="zh-CN" altLang="en-US" sz="2400" dirty="0"/>
              <a:t>长时间，并且</a:t>
            </a:r>
            <a:r>
              <a:rPr lang="zh-CN" altLang="en-US" sz="2400" dirty="0" smtClean="0"/>
              <a:t>是严格</a:t>
            </a:r>
            <a:r>
              <a:rPr lang="zh-CN" altLang="en-US" sz="2400" dirty="0"/>
              <a:t>使用铅防护屏的倡导者，因此很难相信他的癌症是源于电离辐射。</a:t>
            </a:r>
          </a:p>
        </p:txBody>
      </p:sp>
      <p:sp>
        <p:nvSpPr>
          <p:cNvPr id="2" name="标题 1"/>
          <p:cNvSpPr>
            <a:spLocks noGrp="1"/>
          </p:cNvSpPr>
          <p:nvPr>
            <p:ph type="title"/>
          </p:nvPr>
        </p:nvSpPr>
        <p:spPr>
          <a:xfrm>
            <a:off x="341349" y="464655"/>
            <a:ext cx="6589199" cy="860674"/>
          </a:xfrm>
        </p:spPr>
        <p:txBody>
          <a:bodyPr>
            <a:normAutofit/>
          </a:bodyPr>
          <a:lstStyle/>
          <a:p>
            <a:r>
              <a:rPr lang="zh-CN" altLang="en-US" sz="2800" dirty="0"/>
              <a:t>威廉</a:t>
            </a:r>
            <a:r>
              <a:rPr lang="en-US" altLang="zh-CN" sz="2800" dirty="0"/>
              <a:t>·</a:t>
            </a:r>
            <a:r>
              <a:rPr lang="zh-CN" altLang="en-US" sz="2800" dirty="0"/>
              <a:t>伦琴</a:t>
            </a:r>
          </a:p>
        </p:txBody>
      </p:sp>
      <p:sp>
        <p:nvSpPr>
          <p:cNvPr id="5" name="AutoShape 2" descr="Wilhelm Conrad Röntgen (1845--1923).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stretch>
            <a:fillRect/>
          </a:stretch>
        </p:blipFill>
        <p:spPr>
          <a:xfrm>
            <a:off x="5652120" y="15875"/>
            <a:ext cx="3140727" cy="4877941"/>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5796136" y="5028672"/>
                <a:ext cx="3168352" cy="1569660"/>
              </a:xfrm>
              <a:prstGeom prst="rect">
                <a:avLst/>
              </a:prstGeom>
            </p:spPr>
            <p:txBody>
              <a:bodyPr wrap="square">
                <a:spAutoFit/>
              </a:bodyPr>
              <a:lstStyle/>
              <a:p>
                <a:pPr algn="ctr"/>
                <a:r>
                  <a:rPr lang="zh-CN" altLang="en-US" dirty="0">
                    <a:solidFill>
                      <a:srgbClr val="252525"/>
                    </a:solidFill>
                    <a:latin typeface="+mn-ea"/>
                    <a:ea typeface="+mn-ea"/>
                  </a:rPr>
                  <a:t>威廉</a:t>
                </a:r>
                <a14:m>
                  <m:oMath xmlns:m="http://schemas.openxmlformats.org/officeDocument/2006/math">
                    <m:r>
                      <a:rPr lang="en-US" altLang="zh-CN" b="0" i="1" dirty="0" smtClean="0">
                        <a:solidFill>
                          <a:srgbClr val="252525"/>
                        </a:solidFill>
                        <a:latin typeface="Cambria Math" panose="02040503050406030204" pitchFamily="18" charset="0"/>
                        <a:ea typeface="+mn-ea"/>
                      </a:rPr>
                      <m:t>·</m:t>
                    </m:r>
                  </m:oMath>
                </a14:m>
                <a:r>
                  <a:rPr lang="zh-CN" altLang="en-US" dirty="0" smtClean="0">
                    <a:solidFill>
                      <a:srgbClr val="252525"/>
                    </a:solidFill>
                    <a:latin typeface="+mn-ea"/>
                    <a:ea typeface="+mn-ea"/>
                  </a:rPr>
                  <a:t>伦琴</a:t>
                </a:r>
                <a:endParaRPr lang="en-US" altLang="zh-CN" dirty="0" smtClean="0">
                  <a:solidFill>
                    <a:srgbClr val="252525"/>
                  </a:solidFill>
                  <a:latin typeface="+mn-ea"/>
                  <a:ea typeface="+mn-ea"/>
                </a:endParaRPr>
              </a:p>
              <a:p>
                <a:pPr algn="ctr"/>
                <a:r>
                  <a:rPr lang="en-US" altLang="zh-CN" dirty="0" smtClean="0">
                    <a:solidFill>
                      <a:srgbClr val="252525"/>
                    </a:solidFill>
                    <a:latin typeface="+mn-ea"/>
                    <a:ea typeface="+mn-ea"/>
                  </a:rPr>
                  <a:t>Wilhelm </a:t>
                </a:r>
                <a:r>
                  <a:rPr lang="en-US" altLang="zh-CN" dirty="0" err="1" smtClean="0">
                    <a:solidFill>
                      <a:srgbClr val="252525"/>
                    </a:solidFill>
                    <a:latin typeface="+mn-ea"/>
                    <a:ea typeface="+mn-ea"/>
                  </a:rPr>
                  <a:t>Röntgen</a:t>
                </a:r>
                <a:endParaRPr lang="en-US" altLang="zh-CN" dirty="0" smtClean="0">
                  <a:solidFill>
                    <a:srgbClr val="252525"/>
                  </a:solidFill>
                  <a:latin typeface="+mn-ea"/>
                  <a:ea typeface="+mn-ea"/>
                </a:endParaRPr>
              </a:p>
              <a:p>
                <a:pPr algn="ctr"/>
                <a:r>
                  <a:rPr lang="en-US" altLang="zh-CN" dirty="0" smtClean="0">
                    <a:solidFill>
                      <a:srgbClr val="252525"/>
                    </a:solidFill>
                    <a:latin typeface="+mn-ea"/>
                    <a:ea typeface="+mn-ea"/>
                  </a:rPr>
                  <a:t>1845.3.27-1923.2.10</a:t>
                </a:r>
              </a:p>
              <a:p>
                <a:pPr algn="ctr"/>
                <a:r>
                  <a:rPr lang="en-US" altLang="zh-CN" dirty="0" smtClean="0">
                    <a:solidFill>
                      <a:srgbClr val="252525"/>
                    </a:solidFill>
                    <a:latin typeface="+mn-ea"/>
                    <a:ea typeface="+mn-ea"/>
                  </a:rPr>
                  <a:t>1901 Nobel Prize</a:t>
                </a:r>
                <a:endParaRPr lang="zh-CN" altLang="en-US" dirty="0">
                  <a:latin typeface="+mn-ea"/>
                  <a:ea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5796136" y="5028672"/>
                <a:ext cx="3168352" cy="1569660"/>
              </a:xfrm>
              <a:prstGeom prst="rect">
                <a:avLst/>
              </a:prstGeom>
              <a:blipFill rotWithShape="0">
                <a:blip r:embed="rId3"/>
                <a:stretch>
                  <a:fillRect l="-1731" t="-4280" r="-1346" b="-81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27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3" desc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0"/>
            <a:ext cx="4356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07523" name="Rectangle 4"/>
              <p:cNvSpPr>
                <a:spLocks noChangeArrowheads="1"/>
              </p:cNvSpPr>
              <p:nvPr/>
            </p:nvSpPr>
            <p:spPr bwMode="auto">
              <a:xfrm>
                <a:off x="395536" y="836712"/>
                <a:ext cx="4248150" cy="452431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indent="457200" algn="l" eaLnBrk="1" hangingPunct="1"/>
                <a:r>
                  <a:rPr lang="zh-CN" altLang="en-US" dirty="0" smtClean="0">
                    <a:latin typeface="+mn-ea"/>
                    <a:ea typeface="+mn-ea"/>
                  </a:rPr>
                  <a:t>对于</a:t>
                </a:r>
                <a:r>
                  <a:rPr lang="zh-CN" altLang="en-US" dirty="0">
                    <a:latin typeface="+mn-ea"/>
                    <a:ea typeface="+mn-ea"/>
                  </a:rPr>
                  <a:t>碳、铝等诸元素，质量吸收系数</a:t>
                </a:r>
                <a14:m>
                  <m:oMath xmlns:m="http://schemas.openxmlformats.org/officeDocument/2006/math">
                    <m:r>
                      <a:rPr lang="en-US" altLang="zh-CN" i="1" dirty="0" smtClean="0">
                        <a:latin typeface="Cambria Math" panose="02040503050406030204" pitchFamily="18" charset="0"/>
                        <a:ea typeface="+mn-ea"/>
                      </a:rPr>
                      <m:t>𝜇</m:t>
                    </m:r>
                    <m:r>
                      <a:rPr lang="en-US" altLang="zh-CN" i="1" dirty="0" smtClean="0">
                        <a:latin typeface="Cambria Math" panose="02040503050406030204" pitchFamily="18" charset="0"/>
                        <a:ea typeface="+mn-ea"/>
                      </a:rPr>
                      <m:t>/</m:t>
                    </m:r>
                    <m:r>
                      <a:rPr lang="en-US" altLang="zh-CN" i="1" dirty="0" smtClean="0">
                        <a:latin typeface="Cambria Math" panose="02040503050406030204" pitchFamily="18" charset="0"/>
                        <a:ea typeface="+mn-ea"/>
                      </a:rPr>
                      <m:t>𝜌</m:t>
                    </m:r>
                  </m:oMath>
                </a14:m>
                <a:r>
                  <a:rPr lang="zh-CN" altLang="en-US" dirty="0">
                    <a:latin typeface="+mn-ea"/>
                    <a:ea typeface="+mn-ea"/>
                  </a:rPr>
                  <a:t>及其各分量随</a:t>
                </a:r>
                <a:r>
                  <a:rPr lang="en-US" altLang="zh-CN" dirty="0">
                    <a:latin typeface="+mn-ea"/>
                    <a:ea typeface="+mn-ea"/>
                  </a:rPr>
                  <a:t>X</a:t>
                </a:r>
                <a:r>
                  <a:rPr lang="zh-CN" altLang="en-US" dirty="0">
                    <a:latin typeface="+mn-ea"/>
                    <a:ea typeface="+mn-ea"/>
                  </a:rPr>
                  <a:t>射线能量的变化关系曲线见右图。为记号方便起见，图上的</a:t>
                </a:r>
                <a:r>
                  <a:rPr lang="en-US" altLang="zh-CN" i="1" dirty="0">
                    <a:latin typeface="+mn-ea"/>
                    <a:ea typeface="+mn-ea"/>
                  </a:rPr>
                  <a:t>μ</a:t>
                </a:r>
                <a:r>
                  <a:rPr lang="zh-CN" altLang="en-US" dirty="0">
                    <a:latin typeface="+mn-ea"/>
                    <a:ea typeface="+mn-ea"/>
                  </a:rPr>
                  <a:t>一律表示质量吸收系数。 </a:t>
                </a:r>
              </a:p>
              <a:p>
                <a:pPr indent="457200" algn="just" eaLnBrk="1" hangingPunct="1"/>
                <a:r>
                  <a:rPr lang="zh-CN" altLang="en-US" dirty="0" smtClean="0">
                    <a:latin typeface="+mn-ea"/>
                    <a:ea typeface="+mn-ea"/>
                  </a:rPr>
                  <a:t>从</a:t>
                </a:r>
                <a:r>
                  <a:rPr lang="zh-CN" altLang="en-US" dirty="0">
                    <a:latin typeface="+mn-ea"/>
                    <a:ea typeface="+mn-ea"/>
                  </a:rPr>
                  <a:t>图上可以看出，在</a:t>
                </a:r>
                <a:r>
                  <a:rPr lang="zh-CN" altLang="en-US" dirty="0">
                    <a:solidFill>
                      <a:srgbClr val="C00000"/>
                    </a:solidFill>
                    <a:latin typeface="+mn-ea"/>
                    <a:ea typeface="+mn-ea"/>
                  </a:rPr>
                  <a:t>低能部分</a:t>
                </a:r>
                <a:r>
                  <a:rPr lang="zh-CN" altLang="en-US" dirty="0">
                    <a:latin typeface="+mn-ea"/>
                    <a:ea typeface="+mn-ea"/>
                  </a:rPr>
                  <a:t>，主要贡献者是</a:t>
                </a:r>
                <a:r>
                  <a:rPr lang="zh-CN" altLang="en-US" dirty="0">
                    <a:solidFill>
                      <a:srgbClr val="C00000"/>
                    </a:solidFill>
                    <a:latin typeface="+mn-ea"/>
                    <a:ea typeface="+mn-ea"/>
                  </a:rPr>
                  <a:t>光电效应</a:t>
                </a:r>
                <a:r>
                  <a:rPr lang="zh-CN" altLang="en-US" dirty="0">
                    <a:latin typeface="+mn-ea"/>
                    <a:ea typeface="+mn-ea"/>
                  </a:rPr>
                  <a:t>。当入射</a:t>
                </a:r>
                <a:r>
                  <a:rPr lang="en-US" altLang="zh-CN" dirty="0">
                    <a:latin typeface="+mn-ea"/>
                    <a:ea typeface="+mn-ea"/>
                  </a:rPr>
                  <a:t>X</a:t>
                </a:r>
                <a:r>
                  <a:rPr lang="zh-CN" altLang="en-US" dirty="0">
                    <a:latin typeface="+mn-ea"/>
                    <a:ea typeface="+mn-ea"/>
                  </a:rPr>
                  <a:t>光子的能量逐渐增高到一定数值时（随吸收体不同而不同），光电效应的贡献就可忽略了，</a:t>
                </a:r>
                <a:r>
                  <a:rPr lang="zh-CN" altLang="en-US" dirty="0">
                    <a:solidFill>
                      <a:srgbClr val="C00000"/>
                    </a:solidFill>
                    <a:latin typeface="+mn-ea"/>
                    <a:ea typeface="+mn-ea"/>
                  </a:rPr>
                  <a:t>康普顿效应</a:t>
                </a:r>
                <a:r>
                  <a:rPr lang="zh-CN" altLang="en-US" dirty="0">
                    <a:latin typeface="+mn-ea"/>
                    <a:ea typeface="+mn-ea"/>
                  </a:rPr>
                  <a:t>就成为主要。         </a:t>
                </a:r>
              </a:p>
            </p:txBody>
          </p:sp>
        </mc:Choice>
        <mc:Fallback>
          <p:sp>
            <p:nvSpPr>
              <p:cNvPr id="107523" name="Rectangle 4"/>
              <p:cNvSpPr>
                <a:spLocks noRot="1" noChangeAspect="1" noMove="1" noResize="1" noEditPoints="1" noAdjustHandles="1" noChangeArrowheads="1" noChangeShapeType="1" noTextEdit="1"/>
              </p:cNvSpPr>
              <p:nvPr/>
            </p:nvSpPr>
            <p:spPr bwMode="auto">
              <a:xfrm>
                <a:off x="395536" y="836712"/>
                <a:ext cx="4248150" cy="4524315"/>
              </a:xfrm>
              <a:prstGeom prst="rect">
                <a:avLst/>
              </a:prstGeom>
              <a:blipFill rotWithShape="0">
                <a:blip r:embed="rId3"/>
                <a:stretch>
                  <a:fillRect l="-2296" t="-1078" r="-9469" b="-215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9084212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ChangeArrowheads="1"/>
          </p:cNvSpPr>
          <p:nvPr/>
        </p:nvSpPr>
        <p:spPr bwMode="auto">
          <a:xfrm>
            <a:off x="395536" y="764704"/>
            <a:ext cx="8353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dirty="0" smtClean="0">
                <a:latin typeface="+mn-ea"/>
                <a:ea typeface="+mn-ea"/>
              </a:rPr>
              <a:t>假如</a:t>
            </a:r>
            <a:r>
              <a:rPr lang="zh-CN" altLang="en-US" dirty="0">
                <a:latin typeface="+mn-ea"/>
                <a:ea typeface="+mn-ea"/>
              </a:rPr>
              <a:t>吸收体是</a:t>
            </a:r>
            <a:r>
              <a:rPr lang="en-US" altLang="zh-CN" dirty="0">
                <a:latin typeface="+mn-ea"/>
                <a:ea typeface="+mn-ea"/>
              </a:rPr>
              <a:t>j</a:t>
            </a:r>
            <a:r>
              <a:rPr lang="zh-CN" altLang="en-US" dirty="0">
                <a:latin typeface="+mn-ea"/>
                <a:ea typeface="+mn-ea"/>
              </a:rPr>
              <a:t>种不同纯元素的均匀混合，那末该吸收体的质量吸收系数应是：</a:t>
            </a:r>
          </a:p>
        </p:txBody>
      </p:sp>
      <p:graphicFrame>
        <p:nvGraphicFramePr>
          <p:cNvPr id="108547" name="Object 4"/>
          <p:cNvGraphicFramePr>
            <a:graphicFrameLocks noChangeAspect="1"/>
          </p:cNvGraphicFramePr>
          <p:nvPr>
            <p:extLst>
              <p:ext uri="{D42A27DB-BD31-4B8C-83A1-F6EECF244321}">
                <p14:modId xmlns:p14="http://schemas.microsoft.com/office/powerpoint/2010/main" val="2390930530"/>
              </p:ext>
            </p:extLst>
          </p:nvPr>
        </p:nvGraphicFramePr>
        <p:xfrm>
          <a:off x="914648" y="1679104"/>
          <a:ext cx="2289175" cy="1298575"/>
        </p:xfrm>
        <a:graphic>
          <a:graphicData uri="http://schemas.openxmlformats.org/presentationml/2006/ole">
            <mc:AlternateContent xmlns:mc="http://schemas.openxmlformats.org/markup-compatibility/2006">
              <mc:Choice xmlns:v="urn:schemas-microsoft-com:vml" Requires="v">
                <p:oleObj spid="_x0000_s51312" r:id="rId3" imgW="787058" imgH="444307" progId="Equation.3">
                  <p:embed/>
                </p:oleObj>
              </mc:Choice>
              <mc:Fallback>
                <p:oleObj r:id="rId3" imgW="787058"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648" y="1679104"/>
                        <a:ext cx="2289175" cy="12985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48" name="Rectangle 5"/>
          <p:cNvSpPr>
            <a:spLocks noChangeArrowheads="1"/>
          </p:cNvSpPr>
          <p:nvPr/>
        </p:nvSpPr>
        <p:spPr bwMode="auto">
          <a:xfrm>
            <a:off x="395536" y="3245967"/>
            <a:ext cx="84978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a:latin typeface="+mn-ea"/>
                <a:ea typeface="+mn-ea"/>
              </a:rPr>
              <a:t>式中</a:t>
            </a:r>
            <a:r>
              <a:rPr lang="en-US" altLang="zh-CN" i="1">
                <a:latin typeface="+mn-ea"/>
                <a:ea typeface="+mn-ea"/>
              </a:rPr>
              <a:t>μ</a:t>
            </a:r>
            <a:r>
              <a:rPr lang="en-US" altLang="zh-CN" baseline="-30000">
                <a:latin typeface="+mn-ea"/>
                <a:ea typeface="+mn-ea"/>
              </a:rPr>
              <a:t>i</a:t>
            </a:r>
            <a:r>
              <a:rPr lang="zh-CN" altLang="en-US">
                <a:latin typeface="+mn-ea"/>
                <a:ea typeface="+mn-ea"/>
              </a:rPr>
              <a:t>代表吸收内第</a:t>
            </a:r>
            <a:r>
              <a:rPr lang="en-US" altLang="zh-CN">
                <a:latin typeface="+mn-ea"/>
                <a:ea typeface="+mn-ea"/>
              </a:rPr>
              <a:t>I</a:t>
            </a:r>
            <a:r>
              <a:rPr lang="zh-CN" altLang="en-US">
                <a:latin typeface="+mn-ea"/>
                <a:ea typeface="+mn-ea"/>
              </a:rPr>
              <a:t>种元素的质量吸收系数，它在吸收体内的重量百分比为</a:t>
            </a:r>
            <a:r>
              <a:rPr lang="en-US" altLang="zh-CN" i="1">
                <a:latin typeface="+mn-ea"/>
                <a:ea typeface="+mn-ea"/>
              </a:rPr>
              <a:t>w</a:t>
            </a:r>
            <a:r>
              <a:rPr lang="en-US" altLang="zh-CN" baseline="-30000">
                <a:latin typeface="+mn-ea"/>
                <a:ea typeface="+mn-ea"/>
              </a:rPr>
              <a:t>i</a:t>
            </a:r>
            <a:r>
              <a:rPr lang="zh-CN" altLang="en-US">
                <a:latin typeface="+mn-ea"/>
                <a:ea typeface="+mn-ea"/>
              </a:rPr>
              <a:t>，显然</a:t>
            </a:r>
          </a:p>
        </p:txBody>
      </p:sp>
      <p:graphicFrame>
        <p:nvGraphicFramePr>
          <p:cNvPr id="108549" name="Object 7"/>
          <p:cNvGraphicFramePr>
            <a:graphicFrameLocks noChangeAspect="1"/>
          </p:cNvGraphicFramePr>
          <p:nvPr>
            <p:extLst>
              <p:ext uri="{D42A27DB-BD31-4B8C-83A1-F6EECF244321}">
                <p14:modId xmlns:p14="http://schemas.microsoft.com/office/powerpoint/2010/main" val="3396320440"/>
              </p:ext>
            </p:extLst>
          </p:nvPr>
        </p:nvGraphicFramePr>
        <p:xfrm>
          <a:off x="1043236" y="4398492"/>
          <a:ext cx="1928812" cy="1487487"/>
        </p:xfrm>
        <a:graphic>
          <a:graphicData uri="http://schemas.openxmlformats.org/presentationml/2006/ole">
            <mc:AlternateContent xmlns:mc="http://schemas.openxmlformats.org/markup-compatibility/2006">
              <mc:Choice xmlns:v="urn:schemas-microsoft-com:vml" Requires="v">
                <p:oleObj spid="_x0000_s51313" r:id="rId5" imgW="583947" imgH="444307" progId="Equation.3">
                  <p:embed/>
                </p:oleObj>
              </mc:Choice>
              <mc:Fallback>
                <p:oleObj r:id="rId5" imgW="583947"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236" y="4398492"/>
                        <a:ext cx="1928812" cy="148748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664685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323528" y="1268760"/>
            <a:ext cx="8424862"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1000"/>
              </a:spcBef>
              <a:buClr>
                <a:schemeClr val="accent1"/>
              </a:buClr>
              <a:buFont typeface="Wingdings 3" panose="05040102010807070707" pitchFamily="18" charset="2"/>
              <a:buChar char=""/>
              <a:tabLst>
                <a:tab pos="1057275" algn="l"/>
              </a:tabLst>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tabLst>
                <a:tab pos="1057275" algn="l"/>
              </a:tabLst>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tabLst>
                <a:tab pos="1057275" algn="l"/>
              </a:tabLst>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tabLst>
                <a:tab pos="1057275" algn="l"/>
              </a:tabLst>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sz="2800" dirty="0" smtClean="0">
                <a:solidFill>
                  <a:schemeClr val="folHlink"/>
                </a:solidFill>
                <a:latin typeface="+mn-ea"/>
                <a:ea typeface="+mn-ea"/>
              </a:rPr>
              <a:t>吸收</a:t>
            </a:r>
            <a:r>
              <a:rPr lang="zh-CN" altLang="en-US" sz="2800" dirty="0">
                <a:solidFill>
                  <a:schemeClr val="folHlink"/>
                </a:solidFill>
                <a:latin typeface="+mn-ea"/>
                <a:ea typeface="+mn-ea"/>
              </a:rPr>
              <a:t>限（又称吸收边缘）</a:t>
            </a:r>
          </a:p>
          <a:p>
            <a:pPr algn="just" eaLnBrk="1" hangingPunct="1">
              <a:spcBef>
                <a:spcPct val="0"/>
              </a:spcBef>
              <a:buClrTx/>
              <a:buFontTx/>
              <a:buNone/>
            </a:pPr>
            <a:r>
              <a:rPr lang="zh-CN" altLang="en-US" sz="2800" dirty="0">
                <a:solidFill>
                  <a:schemeClr val="tx1"/>
                </a:solidFill>
                <a:latin typeface="+mn-ea"/>
                <a:ea typeface="+mn-ea"/>
              </a:rPr>
              <a:t> </a:t>
            </a:r>
          </a:p>
          <a:p>
            <a:pPr algn="just" eaLnBrk="1" hangingPunct="1">
              <a:spcBef>
                <a:spcPct val="0"/>
              </a:spcBef>
              <a:buClrTx/>
              <a:buFontTx/>
              <a:buNone/>
            </a:pPr>
            <a:r>
              <a:rPr lang="zh-CN" altLang="en-US" sz="2800" dirty="0">
                <a:solidFill>
                  <a:schemeClr val="tx1"/>
                </a:solidFill>
                <a:latin typeface="+mn-ea"/>
                <a:ea typeface="+mn-ea"/>
              </a:rPr>
              <a:t>    </a:t>
            </a:r>
            <a:r>
              <a:rPr lang="zh-CN" altLang="en-US" dirty="0">
                <a:solidFill>
                  <a:schemeClr val="tx1"/>
                </a:solidFill>
                <a:latin typeface="+mn-ea"/>
                <a:ea typeface="+mn-ea"/>
              </a:rPr>
              <a:t>如果测出某一种物体对不同波长的</a:t>
            </a:r>
            <a:r>
              <a:rPr lang="en-US" altLang="zh-CN" dirty="0">
                <a:solidFill>
                  <a:schemeClr val="tx1"/>
                </a:solidFill>
                <a:latin typeface="+mn-ea"/>
                <a:ea typeface="+mn-ea"/>
              </a:rPr>
              <a:t>X</a:t>
            </a:r>
            <a:r>
              <a:rPr lang="zh-CN" altLang="en-US" dirty="0">
                <a:solidFill>
                  <a:schemeClr val="tx1"/>
                </a:solidFill>
                <a:latin typeface="+mn-ea"/>
                <a:ea typeface="+mn-ea"/>
              </a:rPr>
              <a:t>射线的质量吸收系数，并把它对波长作标绘，就会得到如下图（铅的质量吸收系数随</a:t>
            </a:r>
            <a:r>
              <a:rPr lang="en-US" altLang="zh-CN" dirty="0">
                <a:solidFill>
                  <a:schemeClr val="tx1"/>
                </a:solidFill>
                <a:latin typeface="+mn-ea"/>
                <a:ea typeface="+mn-ea"/>
              </a:rPr>
              <a:t>X</a:t>
            </a:r>
            <a:r>
              <a:rPr lang="zh-CN" altLang="en-US" dirty="0">
                <a:solidFill>
                  <a:schemeClr val="tx1"/>
                </a:solidFill>
                <a:latin typeface="+mn-ea"/>
                <a:ea typeface="+mn-ea"/>
              </a:rPr>
              <a:t>射线波长的变化）所示那样的曲线。这里可以看到：（</a:t>
            </a:r>
            <a:r>
              <a:rPr lang="en-US" altLang="zh-CN" dirty="0">
                <a:solidFill>
                  <a:schemeClr val="tx1"/>
                </a:solidFill>
                <a:latin typeface="+mn-ea"/>
                <a:ea typeface="+mn-ea"/>
              </a:rPr>
              <a:t>1</a:t>
            </a:r>
            <a:r>
              <a:rPr lang="zh-CN" altLang="en-US" dirty="0">
                <a:solidFill>
                  <a:schemeClr val="tx1"/>
                </a:solidFill>
                <a:latin typeface="+mn-ea"/>
                <a:ea typeface="+mn-ea"/>
              </a:rPr>
              <a:t>）吸收系数一般随波长的减小而降低，这就是说，</a:t>
            </a:r>
            <a:r>
              <a:rPr lang="zh-CN" altLang="en-US" dirty="0">
                <a:solidFill>
                  <a:srgbClr val="C00000"/>
                </a:solidFill>
                <a:latin typeface="+mn-ea"/>
                <a:ea typeface="+mn-ea"/>
              </a:rPr>
              <a:t>波长较短的射线的贯穿本领高</a:t>
            </a:r>
            <a:r>
              <a:rPr lang="zh-CN" altLang="en-US" dirty="0">
                <a:solidFill>
                  <a:schemeClr val="tx1"/>
                </a:solidFill>
                <a:latin typeface="+mn-ea"/>
                <a:ea typeface="+mn-ea"/>
              </a:rPr>
              <a:t>；（</a:t>
            </a:r>
            <a:r>
              <a:rPr lang="en-US" altLang="zh-CN" dirty="0">
                <a:solidFill>
                  <a:schemeClr val="tx1"/>
                </a:solidFill>
                <a:latin typeface="+mn-ea"/>
                <a:ea typeface="+mn-ea"/>
              </a:rPr>
              <a:t>2</a:t>
            </a:r>
            <a:r>
              <a:rPr lang="zh-CN" altLang="en-US" dirty="0">
                <a:solidFill>
                  <a:schemeClr val="tx1"/>
                </a:solidFill>
                <a:latin typeface="+mn-ea"/>
                <a:ea typeface="+mn-ea"/>
              </a:rPr>
              <a:t>）</a:t>
            </a:r>
            <a:r>
              <a:rPr lang="zh-CN" altLang="en-US" dirty="0">
                <a:solidFill>
                  <a:srgbClr val="0070C0"/>
                </a:solidFill>
                <a:latin typeface="+mn-ea"/>
                <a:ea typeface="+mn-ea"/>
              </a:rPr>
              <a:t>波长减到某一数值，吸收系数突然增加，这些吸收突然增加处称为吸收限</a:t>
            </a:r>
            <a:r>
              <a:rPr lang="zh-CN" altLang="en-US" dirty="0">
                <a:solidFill>
                  <a:schemeClr val="tx1"/>
                </a:solidFill>
                <a:latin typeface="+mn-ea"/>
                <a:ea typeface="+mn-ea"/>
              </a:rPr>
              <a:t>。</a:t>
            </a:r>
          </a:p>
        </p:txBody>
      </p:sp>
    </p:spTree>
    <p:extLst>
      <p:ext uri="{BB962C8B-B14F-4D97-AF65-F5344CB8AC3E}">
        <p14:creationId xmlns:p14="http://schemas.microsoft.com/office/powerpoint/2010/main" val="41113799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4"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350" y="0"/>
            <a:ext cx="6724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Text Box 5"/>
          <p:cNvSpPr txBox="1">
            <a:spLocks noChangeArrowheads="1"/>
          </p:cNvSpPr>
          <p:nvPr/>
        </p:nvSpPr>
        <p:spPr bwMode="auto">
          <a:xfrm>
            <a:off x="755650" y="2133600"/>
            <a:ext cx="549275" cy="2332038"/>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b="1">
                <a:solidFill>
                  <a:schemeClr val="hlink"/>
                </a:solidFill>
                <a:latin typeface="Times New Roman" panose="02020603050405020304" pitchFamily="18" charset="0"/>
                <a:ea typeface="楷体_GB2312" pitchFamily="49" charset="-122"/>
              </a:rPr>
              <a:t>铅的</a:t>
            </a:r>
            <a:r>
              <a:rPr lang="en-US" altLang="zh-CN" b="1">
                <a:solidFill>
                  <a:schemeClr val="hlink"/>
                </a:solidFill>
                <a:latin typeface="Times New Roman" panose="02020603050405020304" pitchFamily="18" charset="0"/>
                <a:ea typeface="楷体_GB2312" pitchFamily="49" charset="-122"/>
              </a:rPr>
              <a:t>K</a:t>
            </a:r>
            <a:r>
              <a:rPr lang="zh-CN" altLang="en-US" b="1">
                <a:solidFill>
                  <a:schemeClr val="hlink"/>
                </a:solidFill>
                <a:latin typeface="Times New Roman" panose="02020603050405020304" pitchFamily="18" charset="0"/>
                <a:ea typeface="楷体_GB2312" pitchFamily="49" charset="-122"/>
              </a:rPr>
              <a:t>、</a:t>
            </a:r>
            <a:r>
              <a:rPr lang="en-US" altLang="zh-CN" b="1">
                <a:solidFill>
                  <a:schemeClr val="hlink"/>
                </a:solidFill>
                <a:latin typeface="Times New Roman" panose="02020603050405020304" pitchFamily="18" charset="0"/>
                <a:ea typeface="楷体_GB2312" pitchFamily="49" charset="-122"/>
              </a:rPr>
              <a:t>L</a:t>
            </a:r>
            <a:r>
              <a:rPr lang="zh-CN" altLang="en-US" b="1">
                <a:solidFill>
                  <a:schemeClr val="hlink"/>
                </a:solidFill>
                <a:latin typeface="Times New Roman" panose="02020603050405020304" pitchFamily="18" charset="0"/>
                <a:ea typeface="楷体_GB2312" pitchFamily="49" charset="-122"/>
              </a:rPr>
              <a:t>吸收限</a:t>
            </a:r>
          </a:p>
        </p:txBody>
      </p:sp>
    </p:spTree>
    <p:extLst>
      <p:ext uri="{BB962C8B-B14F-4D97-AF65-F5344CB8AC3E}">
        <p14:creationId xmlns:p14="http://schemas.microsoft.com/office/powerpoint/2010/main" val="24331322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468313" y="1412875"/>
            <a:ext cx="835183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indent="457200" algn="just" eaLnBrk="1" hangingPunct="1">
              <a:spcBef>
                <a:spcPct val="0"/>
              </a:spcBef>
              <a:buClrTx/>
              <a:buFontTx/>
              <a:buNone/>
            </a:pPr>
            <a:r>
              <a:rPr lang="en-US" altLang="zh-CN" dirty="0" smtClean="0">
                <a:solidFill>
                  <a:schemeClr val="tx1"/>
                </a:solidFill>
                <a:latin typeface="+mn-ea"/>
                <a:ea typeface="+mn-ea"/>
              </a:rPr>
              <a:t>K</a:t>
            </a:r>
            <a:r>
              <a:rPr lang="zh-CN" altLang="en-US" dirty="0">
                <a:solidFill>
                  <a:schemeClr val="tx1"/>
                </a:solidFill>
                <a:latin typeface="+mn-ea"/>
                <a:ea typeface="+mn-ea"/>
              </a:rPr>
              <a:t>吸收限表示光子能量足以使一个</a:t>
            </a:r>
            <a:r>
              <a:rPr lang="en-US" altLang="zh-CN" dirty="0">
                <a:solidFill>
                  <a:schemeClr val="tx1"/>
                </a:solidFill>
                <a:latin typeface="+mn-ea"/>
                <a:ea typeface="+mn-ea"/>
              </a:rPr>
              <a:t>1S</a:t>
            </a:r>
            <a:r>
              <a:rPr lang="zh-CN" altLang="en-US" dirty="0">
                <a:solidFill>
                  <a:schemeClr val="tx1"/>
                </a:solidFill>
                <a:latin typeface="+mn-ea"/>
                <a:ea typeface="+mn-ea"/>
              </a:rPr>
              <a:t>电子脱离原子，从而引起原子的共振吸收，使吸收系数突然增加；</a:t>
            </a:r>
            <a:r>
              <a:rPr lang="en-US" altLang="zh-CN" dirty="0">
                <a:solidFill>
                  <a:schemeClr val="tx1"/>
                </a:solidFill>
                <a:latin typeface="+mn-ea"/>
                <a:ea typeface="+mn-ea"/>
              </a:rPr>
              <a:t>L</a:t>
            </a:r>
            <a:r>
              <a:rPr lang="en-US" altLang="zh-CN" baseline="-8000" dirty="0">
                <a:solidFill>
                  <a:schemeClr val="tx1"/>
                </a:solidFill>
                <a:latin typeface="+mn-ea"/>
                <a:ea typeface="+mn-ea"/>
              </a:rPr>
              <a:t>I</a:t>
            </a:r>
            <a:r>
              <a:rPr lang="zh-CN" altLang="en-US" dirty="0">
                <a:solidFill>
                  <a:schemeClr val="tx1"/>
                </a:solidFill>
                <a:latin typeface="+mn-ea"/>
                <a:ea typeface="+mn-ea"/>
              </a:rPr>
              <a:t>吸收限表示光子的能量足以使一个</a:t>
            </a:r>
            <a:r>
              <a:rPr lang="en-US" altLang="zh-CN" dirty="0">
                <a:solidFill>
                  <a:schemeClr val="tx1"/>
                </a:solidFill>
                <a:latin typeface="+mn-ea"/>
                <a:ea typeface="+mn-ea"/>
              </a:rPr>
              <a:t>2S</a:t>
            </a:r>
            <a:r>
              <a:rPr lang="zh-CN" altLang="en-US" dirty="0">
                <a:solidFill>
                  <a:schemeClr val="tx1"/>
                </a:solidFill>
                <a:latin typeface="+mn-ea"/>
                <a:ea typeface="+mn-ea"/>
              </a:rPr>
              <a:t>电子脱离原子，</a:t>
            </a:r>
            <a:r>
              <a:rPr lang="en-US" altLang="zh-CN" dirty="0">
                <a:solidFill>
                  <a:schemeClr val="tx1"/>
                </a:solidFill>
                <a:latin typeface="+mn-ea"/>
                <a:ea typeface="+mn-ea"/>
              </a:rPr>
              <a:t>L</a:t>
            </a:r>
            <a:r>
              <a:rPr lang="en-US" altLang="zh-CN" baseline="-8000" dirty="0">
                <a:solidFill>
                  <a:schemeClr val="tx1"/>
                </a:solidFill>
                <a:latin typeface="+mn-ea"/>
                <a:ea typeface="+mn-ea"/>
              </a:rPr>
              <a:t>II</a:t>
            </a:r>
            <a:r>
              <a:rPr lang="zh-CN" altLang="en-US" dirty="0">
                <a:solidFill>
                  <a:schemeClr val="tx1"/>
                </a:solidFill>
                <a:latin typeface="+mn-ea"/>
                <a:ea typeface="+mn-ea"/>
              </a:rPr>
              <a:t>、</a:t>
            </a:r>
            <a:r>
              <a:rPr lang="en-US" altLang="zh-CN" dirty="0">
                <a:solidFill>
                  <a:schemeClr val="tx1"/>
                </a:solidFill>
                <a:latin typeface="+mn-ea"/>
                <a:ea typeface="+mn-ea"/>
              </a:rPr>
              <a:t>L</a:t>
            </a:r>
            <a:r>
              <a:rPr lang="en-US" altLang="zh-CN" baseline="-8000" dirty="0">
                <a:solidFill>
                  <a:schemeClr val="tx1"/>
                </a:solidFill>
                <a:latin typeface="+mn-ea"/>
                <a:ea typeface="+mn-ea"/>
              </a:rPr>
              <a:t>III</a:t>
            </a:r>
            <a:r>
              <a:rPr lang="zh-CN" altLang="en-US" dirty="0">
                <a:solidFill>
                  <a:schemeClr val="tx1"/>
                </a:solidFill>
                <a:latin typeface="+mn-ea"/>
                <a:ea typeface="+mn-ea"/>
              </a:rPr>
              <a:t>分别表示使</a:t>
            </a:r>
            <a:r>
              <a:rPr lang="en-US" altLang="zh-CN" dirty="0">
                <a:solidFill>
                  <a:schemeClr val="tx1"/>
                </a:solidFill>
                <a:latin typeface="+mn-ea"/>
                <a:ea typeface="+mn-ea"/>
              </a:rPr>
              <a:t>2P</a:t>
            </a:r>
            <a:r>
              <a:rPr lang="en-US" altLang="zh-CN" baseline="-8000" dirty="0">
                <a:solidFill>
                  <a:schemeClr val="tx1"/>
                </a:solidFill>
                <a:latin typeface="+mn-ea"/>
                <a:ea typeface="+mn-ea"/>
              </a:rPr>
              <a:t>1/2</a:t>
            </a:r>
            <a:r>
              <a:rPr lang="zh-CN" altLang="en-US" dirty="0">
                <a:solidFill>
                  <a:schemeClr val="tx1"/>
                </a:solidFill>
                <a:latin typeface="+mn-ea"/>
                <a:ea typeface="+mn-ea"/>
              </a:rPr>
              <a:t>和</a:t>
            </a:r>
            <a:r>
              <a:rPr lang="en-US" altLang="zh-CN" dirty="0">
                <a:solidFill>
                  <a:schemeClr val="tx1"/>
                </a:solidFill>
                <a:latin typeface="+mn-ea"/>
                <a:ea typeface="+mn-ea"/>
              </a:rPr>
              <a:t>2P</a:t>
            </a:r>
            <a:r>
              <a:rPr lang="en-US" altLang="zh-CN" baseline="-8000" dirty="0">
                <a:solidFill>
                  <a:schemeClr val="tx1"/>
                </a:solidFill>
                <a:latin typeface="+mn-ea"/>
                <a:ea typeface="+mn-ea"/>
              </a:rPr>
              <a:t>3/2</a:t>
            </a:r>
            <a:r>
              <a:rPr lang="zh-CN" altLang="en-US" dirty="0">
                <a:solidFill>
                  <a:schemeClr val="tx1"/>
                </a:solidFill>
                <a:latin typeface="+mn-ea"/>
                <a:ea typeface="+mn-ea"/>
              </a:rPr>
              <a:t>层上的电子脱离原子。同样，我们可以理解</a:t>
            </a:r>
            <a:r>
              <a:rPr lang="en-US" altLang="zh-CN" dirty="0">
                <a:solidFill>
                  <a:schemeClr val="tx1"/>
                </a:solidFill>
                <a:latin typeface="+mn-ea"/>
                <a:ea typeface="+mn-ea"/>
              </a:rPr>
              <a:t>M</a:t>
            </a:r>
            <a:r>
              <a:rPr lang="zh-CN" altLang="en-US" dirty="0">
                <a:solidFill>
                  <a:schemeClr val="tx1"/>
                </a:solidFill>
                <a:latin typeface="+mn-ea"/>
                <a:ea typeface="+mn-ea"/>
              </a:rPr>
              <a:t>吸收限。</a:t>
            </a:r>
          </a:p>
          <a:p>
            <a:pPr indent="457200" algn="just">
              <a:spcBef>
                <a:spcPct val="0"/>
              </a:spcBef>
              <a:buClrTx/>
              <a:buFontTx/>
              <a:buNone/>
            </a:pPr>
            <a:r>
              <a:rPr lang="zh-CN" altLang="en-US" dirty="0" smtClean="0">
                <a:solidFill>
                  <a:schemeClr val="tx1"/>
                </a:solidFill>
                <a:latin typeface="+mn-ea"/>
                <a:ea typeface="+mn-ea"/>
              </a:rPr>
              <a:t>吸收</a:t>
            </a:r>
            <a:r>
              <a:rPr lang="zh-CN" altLang="en-US" dirty="0">
                <a:solidFill>
                  <a:schemeClr val="tx1"/>
                </a:solidFill>
                <a:latin typeface="+mn-ea"/>
                <a:ea typeface="+mn-ea"/>
              </a:rPr>
              <a:t>限的出现，再一次有力地证实了原子中电子壳层结构的实在性。吸收限的存在为实际测量工作带来了很大的好处。我们在此仅举三个例子。     </a:t>
            </a:r>
            <a:endParaRPr lang="en-US" altLang="zh-CN" dirty="0">
              <a:solidFill>
                <a:schemeClr val="tx1"/>
              </a:solidFill>
              <a:latin typeface="+mn-ea"/>
              <a:ea typeface="+mn-ea"/>
            </a:endParaRPr>
          </a:p>
        </p:txBody>
      </p:sp>
    </p:spTree>
    <p:extLst>
      <p:ext uri="{BB962C8B-B14F-4D97-AF65-F5344CB8AC3E}">
        <p14:creationId xmlns:p14="http://schemas.microsoft.com/office/powerpoint/2010/main" val="37607289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3" descr="2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0000">
            <a:off x="3921125" y="257175"/>
            <a:ext cx="4910138"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Rectangle 2"/>
          <p:cNvSpPr>
            <a:spLocks noChangeArrowheads="1"/>
          </p:cNvSpPr>
          <p:nvPr/>
        </p:nvSpPr>
        <p:spPr bwMode="auto">
          <a:xfrm>
            <a:off x="467544" y="980728"/>
            <a:ext cx="889317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indent="457200" algn="just" eaLnBrk="1" hangingPunct="1">
              <a:spcBef>
                <a:spcPct val="0"/>
              </a:spcBef>
              <a:buClrTx/>
              <a:buFontTx/>
              <a:buNone/>
            </a:pPr>
            <a:r>
              <a:rPr lang="en-US" altLang="zh-CN" dirty="0" smtClean="0">
                <a:solidFill>
                  <a:srgbClr val="CC0000"/>
                </a:solidFill>
                <a:latin typeface="Times New Roman" panose="02020603050405020304" pitchFamily="18" charset="0"/>
                <a:ea typeface="+mn-ea"/>
                <a:cs typeface="Times New Roman" panose="02020603050405020304" pitchFamily="18" charset="0"/>
              </a:rPr>
              <a:t>[</a:t>
            </a:r>
            <a:r>
              <a:rPr lang="zh-CN" altLang="en-US" dirty="0">
                <a:solidFill>
                  <a:srgbClr val="CC0000"/>
                </a:solidFill>
                <a:latin typeface="Times New Roman" panose="02020603050405020304" pitchFamily="18" charset="0"/>
                <a:ea typeface="+mn-ea"/>
                <a:cs typeface="Times New Roman" panose="02020603050405020304" pitchFamily="18" charset="0"/>
              </a:rPr>
              <a:t>例</a:t>
            </a:r>
            <a:r>
              <a:rPr lang="en-US" altLang="zh-CN" dirty="0">
                <a:solidFill>
                  <a:srgbClr val="CC0000"/>
                </a:solidFill>
                <a:latin typeface="Times New Roman" panose="02020603050405020304" pitchFamily="18" charset="0"/>
                <a:ea typeface="+mn-ea"/>
                <a:cs typeface="Times New Roman" panose="02020603050405020304" pitchFamily="18" charset="0"/>
              </a:rPr>
              <a:t>1]</a:t>
            </a:r>
            <a:r>
              <a:rPr lang="zh-CN" altLang="en-US" dirty="0">
                <a:solidFill>
                  <a:schemeClr val="tx1"/>
                </a:solidFill>
                <a:latin typeface="Times New Roman" panose="02020603050405020304" pitchFamily="18" charset="0"/>
                <a:ea typeface="+mn-ea"/>
                <a:cs typeface="Times New Roman" panose="02020603050405020304" pitchFamily="18" charset="0"/>
              </a:rPr>
              <a:t>对某一特定的元</a:t>
            </a:r>
          </a:p>
          <a:p>
            <a:pPr indent="0"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素，产生</a:t>
            </a:r>
            <a:r>
              <a:rPr lang="en-US" altLang="zh-CN" dirty="0">
                <a:solidFill>
                  <a:schemeClr val="tx1"/>
                </a:solidFill>
                <a:latin typeface="Times New Roman" panose="02020603050405020304" pitchFamily="18" charset="0"/>
                <a:ea typeface="+mn-ea"/>
                <a:cs typeface="Times New Roman" panose="02020603050405020304" pitchFamily="18" charset="0"/>
              </a:rPr>
              <a:t>KX</a:t>
            </a:r>
            <a:r>
              <a:rPr lang="zh-CN" altLang="en-US" dirty="0">
                <a:solidFill>
                  <a:schemeClr val="tx1"/>
                </a:solidFill>
                <a:latin typeface="Times New Roman" panose="02020603050405020304" pitchFamily="18" charset="0"/>
                <a:ea typeface="+mn-ea"/>
                <a:cs typeface="Times New Roman" panose="02020603050405020304" pitchFamily="18" charset="0"/>
              </a:rPr>
              <a:t>射线的阈能</a:t>
            </a:r>
          </a:p>
          <a:p>
            <a:pPr indent="0"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总大于该元素本身的</a:t>
            </a:r>
            <a:r>
              <a:rPr lang="en-US" altLang="zh-CN" dirty="0">
                <a:solidFill>
                  <a:schemeClr val="tx1"/>
                </a:solidFill>
                <a:latin typeface="Times New Roman" panose="02020603050405020304" pitchFamily="18" charset="0"/>
                <a:ea typeface="+mn-ea"/>
                <a:cs typeface="Times New Roman" panose="02020603050405020304" pitchFamily="18" charset="0"/>
              </a:rPr>
              <a:t>KX</a:t>
            </a:r>
          </a:p>
          <a:p>
            <a:pPr indent="0"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射线的能量。产生</a:t>
            </a:r>
            <a:r>
              <a:rPr lang="en-US" altLang="zh-CN" dirty="0">
                <a:solidFill>
                  <a:schemeClr val="tx1"/>
                </a:solidFill>
                <a:latin typeface="Times New Roman" panose="02020603050405020304" pitchFamily="18" charset="0"/>
                <a:ea typeface="+mn-ea"/>
                <a:cs typeface="Times New Roman" panose="02020603050405020304" pitchFamily="18" charset="0"/>
              </a:rPr>
              <a:t>KX</a:t>
            </a:r>
            <a:r>
              <a:rPr lang="zh-CN" altLang="en-US" dirty="0">
                <a:solidFill>
                  <a:schemeClr val="tx1"/>
                </a:solidFill>
                <a:latin typeface="Times New Roman" panose="02020603050405020304" pitchFamily="18" charset="0"/>
                <a:ea typeface="+mn-ea"/>
                <a:cs typeface="Times New Roman" panose="02020603050405020304" pitchFamily="18" charset="0"/>
              </a:rPr>
              <a:t>射</a:t>
            </a:r>
          </a:p>
          <a:p>
            <a:pPr indent="0"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线的阈能，就是产生</a:t>
            </a:r>
            <a:r>
              <a:rPr lang="en-US" altLang="zh-CN" dirty="0">
                <a:solidFill>
                  <a:schemeClr val="tx1"/>
                </a:solidFill>
                <a:latin typeface="Times New Roman" panose="02020603050405020304" pitchFamily="18" charset="0"/>
                <a:ea typeface="+mn-ea"/>
                <a:cs typeface="Times New Roman" panose="02020603050405020304" pitchFamily="18" charset="0"/>
              </a:rPr>
              <a:t>KX</a:t>
            </a:r>
          </a:p>
          <a:p>
            <a:pPr indent="0"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空穴所需的能量，也就是</a:t>
            </a:r>
          </a:p>
          <a:p>
            <a:pPr indent="0" algn="just" eaLnBrk="1" hangingPunct="1">
              <a:spcBef>
                <a:spcPct val="0"/>
              </a:spcBef>
              <a:buClrTx/>
              <a:buFontTx/>
              <a:buNone/>
            </a:pP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zh-CN" altLang="en-US" dirty="0">
                <a:solidFill>
                  <a:schemeClr val="tx1"/>
                </a:solidFill>
                <a:latin typeface="Times New Roman" panose="02020603050405020304" pitchFamily="18" charset="0"/>
                <a:ea typeface="+mn-ea"/>
                <a:cs typeface="Times New Roman" panose="02020603050405020304" pitchFamily="18" charset="0"/>
              </a:rPr>
              <a:t>吸收限所相应的能量。</a:t>
            </a:r>
          </a:p>
          <a:p>
            <a:pPr indent="0"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因此，在某一特定元素的</a:t>
            </a:r>
          </a:p>
          <a:p>
            <a:pPr indent="0" algn="just" eaLnBrk="1" hangingPunct="1">
              <a:spcBef>
                <a:spcPct val="0"/>
              </a:spcBef>
              <a:buClrTx/>
              <a:buFontTx/>
              <a:buNone/>
            </a:pPr>
            <a:r>
              <a:rPr lang="en-US" altLang="zh-CN" dirty="0">
                <a:solidFill>
                  <a:schemeClr val="tx1"/>
                </a:solidFill>
                <a:latin typeface="Times New Roman" panose="02020603050405020304" pitchFamily="18" charset="0"/>
                <a:ea typeface="+mn-ea"/>
                <a:cs typeface="Times New Roman" panose="02020603050405020304" pitchFamily="18" charset="0"/>
              </a:rPr>
              <a:t>μ-E</a:t>
            </a:r>
            <a:r>
              <a:rPr lang="zh-CN" altLang="en-US" dirty="0">
                <a:solidFill>
                  <a:schemeClr val="tx1"/>
                </a:solidFill>
                <a:latin typeface="Times New Roman" panose="02020603050405020304" pitchFamily="18" charset="0"/>
                <a:ea typeface="+mn-ea"/>
                <a:cs typeface="Times New Roman" panose="02020603050405020304" pitchFamily="18" charset="0"/>
              </a:rPr>
              <a:t>图中，</a:t>
            </a:r>
            <a:r>
              <a:rPr lang="en-US" altLang="zh-CN" dirty="0">
                <a:solidFill>
                  <a:schemeClr val="tx1"/>
                </a:solidFill>
                <a:latin typeface="Times New Roman" panose="02020603050405020304" pitchFamily="18" charset="0"/>
                <a:ea typeface="+mn-ea"/>
                <a:cs typeface="Times New Roman" panose="02020603050405020304" pitchFamily="18" charset="0"/>
              </a:rPr>
              <a:t>KX</a:t>
            </a:r>
            <a:r>
              <a:rPr lang="zh-CN" altLang="en-US" dirty="0">
                <a:solidFill>
                  <a:schemeClr val="tx1"/>
                </a:solidFill>
                <a:latin typeface="Times New Roman" panose="02020603050405020304" pitchFamily="18" charset="0"/>
                <a:ea typeface="+mn-ea"/>
                <a:cs typeface="Times New Roman" panose="02020603050405020304" pitchFamily="18" charset="0"/>
              </a:rPr>
              <a:t>射线的能</a:t>
            </a:r>
          </a:p>
          <a:p>
            <a:pPr indent="0"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量位置总在</a:t>
            </a: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zh-CN" altLang="en-US" dirty="0">
                <a:solidFill>
                  <a:schemeClr val="tx1"/>
                </a:solidFill>
                <a:latin typeface="Times New Roman" panose="02020603050405020304" pitchFamily="18" charset="0"/>
                <a:ea typeface="+mn-ea"/>
                <a:cs typeface="Times New Roman" panose="02020603050405020304" pitchFamily="18" charset="0"/>
              </a:rPr>
              <a:t>吸收限的左</a:t>
            </a:r>
          </a:p>
          <a:p>
            <a:pPr indent="0"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边，一般都紧靠吸收限，</a:t>
            </a:r>
          </a:p>
          <a:p>
            <a:pPr indent="0"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因此相应的吸收系数比较小，据此原理，对某一元素产生的</a:t>
            </a:r>
            <a:r>
              <a:rPr lang="en-US" altLang="zh-CN" dirty="0">
                <a:solidFill>
                  <a:schemeClr val="tx1"/>
                </a:solidFill>
                <a:latin typeface="Times New Roman" panose="02020603050405020304" pitchFamily="18" charset="0"/>
                <a:ea typeface="+mn-ea"/>
                <a:cs typeface="Times New Roman" panose="02020603050405020304" pitchFamily="18" charset="0"/>
              </a:rPr>
              <a:t>X</a:t>
            </a:r>
          </a:p>
          <a:p>
            <a:pPr indent="0"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射线，可用一块该元素制成的薄片（称为</a:t>
            </a:r>
            <a:r>
              <a:rPr lang="zh-CN" altLang="en-US" dirty="0">
                <a:solidFill>
                  <a:schemeClr val="hlink"/>
                </a:solidFill>
                <a:latin typeface="Times New Roman" panose="02020603050405020304" pitchFamily="18" charset="0"/>
                <a:ea typeface="+mn-ea"/>
                <a:cs typeface="Times New Roman" panose="02020603050405020304" pitchFamily="18" charset="0"/>
              </a:rPr>
              <a:t>过滤片</a:t>
            </a:r>
            <a:r>
              <a:rPr lang="zh-CN" altLang="en-US" dirty="0">
                <a:solidFill>
                  <a:schemeClr val="tx1"/>
                </a:solidFill>
                <a:latin typeface="Times New Roman" panose="02020603050405020304" pitchFamily="18" charset="0"/>
                <a:ea typeface="+mn-ea"/>
                <a:cs typeface="Times New Roman" panose="02020603050405020304" pitchFamily="18" charset="0"/>
              </a:rPr>
              <a:t>），让该</a:t>
            </a:r>
            <a:r>
              <a:rPr lang="en-US" altLang="zh-CN" dirty="0">
                <a:solidFill>
                  <a:schemeClr val="tx1"/>
                </a:solidFill>
                <a:latin typeface="Times New Roman" panose="02020603050405020304" pitchFamily="18" charset="0"/>
                <a:ea typeface="+mn-ea"/>
                <a:cs typeface="Times New Roman" panose="02020603050405020304" pitchFamily="18" charset="0"/>
              </a:rPr>
              <a:t>X</a:t>
            </a:r>
            <a:r>
              <a:rPr lang="zh-CN" altLang="en-US" dirty="0">
                <a:solidFill>
                  <a:schemeClr val="tx1"/>
                </a:solidFill>
                <a:latin typeface="Times New Roman" panose="02020603050405020304" pitchFamily="18" charset="0"/>
                <a:ea typeface="+mn-ea"/>
                <a:cs typeface="Times New Roman" panose="02020603050405020304" pitchFamily="18" charset="0"/>
              </a:rPr>
              <a:t>射</a:t>
            </a:r>
          </a:p>
          <a:p>
            <a:pPr indent="0"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线容易地通过，而吸收掉其它杂散的射线。</a:t>
            </a:r>
            <a:endParaRPr lang="en-US" altLang="zh-CN" dirty="0">
              <a:solidFill>
                <a:schemeClr val="tx1"/>
              </a:solidFill>
              <a:latin typeface="Times New Roman" panose="02020603050405020304" pitchFamily="18" charset="0"/>
              <a:ea typeface="+mn-ea"/>
              <a:cs typeface="Times New Roman" panose="02020603050405020304" pitchFamily="18" charset="0"/>
            </a:endParaRPr>
          </a:p>
        </p:txBody>
      </p:sp>
      <p:sp>
        <p:nvSpPr>
          <p:cNvPr id="114692" name="Text Box 4"/>
          <p:cNvSpPr txBox="1">
            <a:spLocks noChangeArrowheads="1"/>
          </p:cNvSpPr>
          <p:nvPr/>
        </p:nvSpPr>
        <p:spPr bwMode="auto">
          <a:xfrm>
            <a:off x="6516688" y="3213100"/>
            <a:ext cx="1800225" cy="457200"/>
          </a:xfrm>
          <a:prstGeom prst="rect">
            <a:avLst/>
          </a:prstGeom>
          <a:solidFill>
            <a:srgbClr val="99CCFF">
              <a:alpha val="70195"/>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en-US" altLang="zh-CN" b="1">
                <a:latin typeface="Times New Roman" panose="02020603050405020304" pitchFamily="18" charset="0"/>
                <a:ea typeface="楷体_GB2312" pitchFamily="49" charset="-122"/>
              </a:rPr>
              <a:t>127</a:t>
            </a:r>
            <a:r>
              <a:rPr lang="el-GR" altLang="zh-CN" b="1" i="1">
                <a:latin typeface="Times New Roman" panose="02020603050405020304" pitchFamily="18" charset="0"/>
                <a:ea typeface="楷体_GB2312" pitchFamily="49" charset="-122"/>
              </a:rPr>
              <a:t>μ</a:t>
            </a:r>
            <a:r>
              <a:rPr lang="en-US" altLang="zh-CN" b="1" i="1">
                <a:latin typeface="Times New Roman" panose="02020603050405020304" pitchFamily="18" charset="0"/>
                <a:ea typeface="楷体_GB2312" pitchFamily="49" charset="-122"/>
              </a:rPr>
              <a:t>m</a:t>
            </a:r>
            <a:r>
              <a:rPr lang="zh-CN" altLang="en-US" b="1">
                <a:latin typeface="Times New Roman" panose="02020603050405020304" pitchFamily="18" charset="0"/>
                <a:ea typeface="楷体_GB2312" pitchFamily="49" charset="-122"/>
              </a:rPr>
              <a:t>的钼</a:t>
            </a:r>
            <a:endParaRPr lang="zh-CN" altLang="el-GR" b="1">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38561204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395288" y="980728"/>
            <a:ext cx="360045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en-US" altLang="zh-CN" dirty="0" smtClean="0">
                <a:solidFill>
                  <a:srgbClr val="CC0000"/>
                </a:solidFill>
                <a:latin typeface="+mn-ea"/>
                <a:ea typeface="+mn-ea"/>
              </a:rPr>
              <a:t>[</a:t>
            </a:r>
            <a:r>
              <a:rPr lang="zh-CN" altLang="en-US" dirty="0">
                <a:solidFill>
                  <a:srgbClr val="CC0000"/>
                </a:solidFill>
                <a:latin typeface="+mn-ea"/>
                <a:ea typeface="+mn-ea"/>
              </a:rPr>
              <a:t>例</a:t>
            </a:r>
            <a:r>
              <a:rPr lang="en-US" altLang="zh-CN" dirty="0">
                <a:solidFill>
                  <a:srgbClr val="CC0000"/>
                </a:solidFill>
                <a:latin typeface="+mn-ea"/>
                <a:ea typeface="+mn-ea"/>
              </a:rPr>
              <a:t>2]</a:t>
            </a:r>
            <a:r>
              <a:rPr lang="en-US" altLang="zh-CN" dirty="0">
                <a:solidFill>
                  <a:schemeClr val="tx1"/>
                </a:solidFill>
                <a:latin typeface="+mn-ea"/>
                <a:ea typeface="+mn-ea"/>
              </a:rPr>
              <a:t> </a:t>
            </a:r>
            <a:r>
              <a:rPr lang="zh-CN" altLang="en-US" dirty="0">
                <a:solidFill>
                  <a:schemeClr val="tx1"/>
                </a:solidFill>
                <a:latin typeface="+mn-ea"/>
                <a:ea typeface="+mn-ea"/>
              </a:rPr>
              <a:t>黄铜是铜锌的混合物。当射线打在黄铜上，铜和锌原子都有可能产生特征</a:t>
            </a:r>
            <a:r>
              <a:rPr lang="en-US" altLang="zh-CN" dirty="0">
                <a:solidFill>
                  <a:schemeClr val="tx1"/>
                </a:solidFill>
                <a:latin typeface="+mn-ea"/>
                <a:ea typeface="+mn-ea"/>
              </a:rPr>
              <a:t>X</a:t>
            </a:r>
            <a:r>
              <a:rPr lang="zh-CN" altLang="en-US" dirty="0">
                <a:solidFill>
                  <a:schemeClr val="tx1"/>
                </a:solidFill>
                <a:latin typeface="+mn-ea"/>
                <a:ea typeface="+mn-ea"/>
              </a:rPr>
              <a:t>射线，由于铜和锌的特征</a:t>
            </a:r>
            <a:r>
              <a:rPr lang="en-US" altLang="zh-CN" dirty="0">
                <a:solidFill>
                  <a:schemeClr val="tx1"/>
                </a:solidFill>
                <a:latin typeface="+mn-ea"/>
                <a:ea typeface="+mn-ea"/>
              </a:rPr>
              <a:t>K</a:t>
            </a:r>
            <a:r>
              <a:rPr lang="en-US" altLang="zh-CN" baseline="-8000" dirty="0">
                <a:solidFill>
                  <a:schemeClr val="tx1"/>
                </a:solidFill>
                <a:latin typeface="+mn-ea"/>
                <a:ea typeface="+mn-ea"/>
              </a:rPr>
              <a:t>α</a:t>
            </a:r>
            <a:r>
              <a:rPr lang="zh-CN" altLang="en-US" dirty="0">
                <a:solidFill>
                  <a:schemeClr val="tx1"/>
                </a:solidFill>
                <a:latin typeface="+mn-ea"/>
                <a:ea typeface="+mn-ea"/>
              </a:rPr>
              <a:t>线的波长各为</a:t>
            </a:r>
            <a:r>
              <a:rPr lang="en-US" altLang="zh-CN" dirty="0">
                <a:solidFill>
                  <a:schemeClr val="tx1"/>
                </a:solidFill>
                <a:latin typeface="+mn-ea"/>
                <a:ea typeface="+mn-ea"/>
              </a:rPr>
              <a:t>1.539Å</a:t>
            </a:r>
            <a:r>
              <a:rPr lang="zh-CN" altLang="en-US" dirty="0">
                <a:solidFill>
                  <a:schemeClr val="tx1"/>
                </a:solidFill>
                <a:latin typeface="+mn-ea"/>
                <a:ea typeface="+mn-ea"/>
              </a:rPr>
              <a:t>，</a:t>
            </a:r>
            <a:r>
              <a:rPr lang="en-US" altLang="zh-CN" dirty="0">
                <a:solidFill>
                  <a:schemeClr val="tx1"/>
                </a:solidFill>
                <a:latin typeface="+mn-ea"/>
                <a:ea typeface="+mn-ea"/>
              </a:rPr>
              <a:t>1.434Å</a:t>
            </a:r>
            <a:r>
              <a:rPr lang="zh-CN" altLang="en-US" dirty="0">
                <a:solidFill>
                  <a:schemeClr val="tx1"/>
                </a:solidFill>
                <a:latin typeface="+mn-ea"/>
                <a:ea typeface="+mn-ea"/>
              </a:rPr>
              <a:t>，相差极微，故当实验要求分析两者成分时，就必须设法选出铜和锌中的一条谱线，适当选用过滤片就可达到这一目的。图表示镍的</a:t>
            </a:r>
            <a:r>
              <a:rPr lang="en-US" altLang="zh-CN" dirty="0">
                <a:solidFill>
                  <a:schemeClr val="tx1"/>
                </a:solidFill>
                <a:latin typeface="+mn-ea"/>
                <a:ea typeface="+mn-ea"/>
              </a:rPr>
              <a:t>K</a:t>
            </a:r>
            <a:r>
              <a:rPr lang="zh-CN" altLang="en-US" dirty="0">
                <a:solidFill>
                  <a:schemeClr val="tx1"/>
                </a:solidFill>
                <a:latin typeface="+mn-ea"/>
                <a:ea typeface="+mn-ea"/>
              </a:rPr>
              <a:t>吸收限。镍的吸收限为</a:t>
            </a:r>
            <a:r>
              <a:rPr lang="en-US" altLang="zh-CN" dirty="0">
                <a:solidFill>
                  <a:schemeClr val="tx1"/>
                </a:solidFill>
                <a:latin typeface="+mn-ea"/>
                <a:ea typeface="+mn-ea"/>
              </a:rPr>
              <a:t>1.489Å</a:t>
            </a:r>
            <a:r>
              <a:rPr lang="zh-CN" altLang="en-US" dirty="0">
                <a:solidFill>
                  <a:schemeClr val="tx1"/>
                </a:solidFill>
                <a:latin typeface="+mn-ea"/>
                <a:ea typeface="+mn-ea"/>
              </a:rPr>
              <a:t>，正好介于锌与铜这两条</a:t>
            </a:r>
            <a:r>
              <a:rPr lang="en-US" altLang="zh-CN" dirty="0">
                <a:solidFill>
                  <a:schemeClr val="tx1"/>
                </a:solidFill>
                <a:latin typeface="+mn-ea"/>
                <a:ea typeface="+mn-ea"/>
              </a:rPr>
              <a:t>K</a:t>
            </a:r>
            <a:r>
              <a:rPr lang="en-US" altLang="zh-CN" baseline="-8000" dirty="0">
                <a:solidFill>
                  <a:schemeClr val="tx1"/>
                </a:solidFill>
                <a:latin typeface="+mn-ea"/>
                <a:ea typeface="+mn-ea"/>
              </a:rPr>
              <a:t>α</a:t>
            </a:r>
            <a:r>
              <a:rPr lang="zh-CN" altLang="en-US" dirty="0">
                <a:solidFill>
                  <a:schemeClr val="tx1"/>
                </a:solidFill>
                <a:latin typeface="+mn-ea"/>
                <a:ea typeface="+mn-ea"/>
              </a:rPr>
              <a:t>线之间。</a:t>
            </a:r>
          </a:p>
        </p:txBody>
      </p:sp>
      <p:pic>
        <p:nvPicPr>
          <p:cNvPr id="115715" name="Picture 3" descr="2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1301610"/>
            <a:ext cx="5148262" cy="462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3323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539750" y="1341438"/>
            <a:ext cx="82804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      锌的</a:t>
            </a: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en-US" altLang="zh-CN" baseline="-8000" dirty="0">
                <a:solidFill>
                  <a:schemeClr val="tx1"/>
                </a:solidFill>
                <a:latin typeface="Times New Roman" panose="02020603050405020304" pitchFamily="18" charset="0"/>
                <a:ea typeface="+mn-ea"/>
                <a:cs typeface="Times New Roman" panose="02020603050405020304" pitchFamily="18" charset="0"/>
              </a:rPr>
              <a:t>α</a:t>
            </a:r>
            <a:r>
              <a:rPr lang="zh-CN" altLang="en-US" dirty="0">
                <a:solidFill>
                  <a:schemeClr val="tx1"/>
                </a:solidFill>
                <a:latin typeface="Times New Roman" panose="02020603050405020304" pitchFamily="18" charset="0"/>
                <a:ea typeface="+mn-ea"/>
                <a:cs typeface="Times New Roman" panose="02020603050405020304" pitchFamily="18" charset="0"/>
              </a:rPr>
              <a:t>线对应于镍的质量吸收系数为</a:t>
            </a:r>
            <a:r>
              <a:rPr lang="en-US" altLang="zh-CN" dirty="0">
                <a:solidFill>
                  <a:schemeClr val="tx1"/>
                </a:solidFill>
                <a:latin typeface="Times New Roman" panose="02020603050405020304" pitchFamily="18" charset="0"/>
                <a:ea typeface="+mn-ea"/>
                <a:cs typeface="Times New Roman" panose="02020603050405020304" pitchFamily="18" charset="0"/>
              </a:rPr>
              <a:t>325cm</a:t>
            </a:r>
            <a:r>
              <a:rPr lang="en-US" altLang="zh-CN" baseline="30000" dirty="0">
                <a:solidFill>
                  <a:schemeClr val="tx1"/>
                </a:solidFill>
                <a:latin typeface="Times New Roman" panose="02020603050405020304" pitchFamily="18" charset="0"/>
                <a:ea typeface="+mn-ea"/>
                <a:cs typeface="Times New Roman" panose="02020603050405020304" pitchFamily="18" charset="0"/>
              </a:rPr>
              <a:t>2</a:t>
            </a:r>
            <a:r>
              <a:rPr lang="en-US" altLang="zh-CN" dirty="0">
                <a:solidFill>
                  <a:schemeClr val="tx1"/>
                </a:solidFill>
                <a:latin typeface="Times New Roman" panose="02020603050405020304" pitchFamily="18" charset="0"/>
                <a:ea typeface="+mn-ea"/>
                <a:cs typeface="Times New Roman" panose="02020603050405020304" pitchFamily="18" charset="0"/>
              </a:rPr>
              <a:t>/g</a:t>
            </a:r>
            <a:r>
              <a:rPr lang="zh-CN" altLang="en-US" dirty="0">
                <a:solidFill>
                  <a:schemeClr val="tx1"/>
                </a:solidFill>
                <a:latin typeface="Times New Roman" panose="02020603050405020304" pitchFamily="18" charset="0"/>
                <a:ea typeface="+mn-ea"/>
                <a:cs typeface="Times New Roman" panose="02020603050405020304" pitchFamily="18" charset="0"/>
              </a:rPr>
              <a:t>，而铜的</a:t>
            </a: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en-US" altLang="zh-CN" baseline="-8000" dirty="0">
                <a:solidFill>
                  <a:schemeClr val="tx1"/>
                </a:solidFill>
                <a:latin typeface="Times New Roman" panose="02020603050405020304" pitchFamily="18" charset="0"/>
                <a:ea typeface="+mn-ea"/>
                <a:cs typeface="Times New Roman" panose="02020603050405020304" pitchFamily="18" charset="0"/>
              </a:rPr>
              <a:t>α</a:t>
            </a:r>
            <a:r>
              <a:rPr lang="zh-CN" altLang="en-US" dirty="0">
                <a:solidFill>
                  <a:schemeClr val="tx1"/>
                </a:solidFill>
                <a:latin typeface="Times New Roman" panose="02020603050405020304" pitchFamily="18" charset="0"/>
                <a:ea typeface="+mn-ea"/>
                <a:cs typeface="Times New Roman" panose="02020603050405020304" pitchFamily="18" charset="0"/>
              </a:rPr>
              <a:t>线对应的值为</a:t>
            </a:r>
            <a:r>
              <a:rPr lang="en-US" altLang="zh-CN" dirty="0">
                <a:solidFill>
                  <a:schemeClr val="tx1"/>
                </a:solidFill>
                <a:latin typeface="Times New Roman" panose="02020603050405020304" pitchFamily="18" charset="0"/>
                <a:ea typeface="+mn-ea"/>
                <a:cs typeface="Times New Roman" panose="02020603050405020304" pitchFamily="18" charset="0"/>
              </a:rPr>
              <a:t>48cm</a:t>
            </a:r>
            <a:r>
              <a:rPr lang="en-US" altLang="zh-CN" baseline="30000" dirty="0">
                <a:solidFill>
                  <a:schemeClr val="tx1"/>
                </a:solidFill>
                <a:latin typeface="Times New Roman" panose="02020603050405020304" pitchFamily="18" charset="0"/>
                <a:ea typeface="+mn-ea"/>
                <a:cs typeface="Times New Roman" panose="02020603050405020304" pitchFamily="18" charset="0"/>
              </a:rPr>
              <a:t>2</a:t>
            </a:r>
            <a:r>
              <a:rPr lang="en-US" altLang="zh-CN" dirty="0">
                <a:solidFill>
                  <a:schemeClr val="tx1"/>
                </a:solidFill>
                <a:latin typeface="Times New Roman" panose="02020603050405020304" pitchFamily="18" charset="0"/>
                <a:ea typeface="+mn-ea"/>
                <a:cs typeface="Times New Roman" panose="02020603050405020304" pitchFamily="18" charset="0"/>
              </a:rPr>
              <a:t>/g</a:t>
            </a:r>
            <a:r>
              <a:rPr lang="zh-CN" altLang="en-US" dirty="0">
                <a:solidFill>
                  <a:schemeClr val="tx1"/>
                </a:solidFill>
                <a:latin typeface="Times New Roman" panose="02020603050405020304" pitchFamily="18" charset="0"/>
                <a:ea typeface="+mn-ea"/>
                <a:cs typeface="Times New Roman" panose="02020603050405020304" pitchFamily="18" charset="0"/>
              </a:rPr>
              <a:t>。这意味着，经过一镍层时，从锌中出射的</a:t>
            </a: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en-US" altLang="zh-CN" baseline="-8000" dirty="0">
                <a:solidFill>
                  <a:schemeClr val="tx1"/>
                </a:solidFill>
                <a:latin typeface="Times New Roman" panose="02020603050405020304" pitchFamily="18" charset="0"/>
                <a:ea typeface="+mn-ea"/>
                <a:cs typeface="Times New Roman" panose="02020603050405020304" pitchFamily="18" charset="0"/>
              </a:rPr>
              <a:t>α</a:t>
            </a:r>
            <a:r>
              <a:rPr lang="en-US" altLang="zh-CN" dirty="0">
                <a:solidFill>
                  <a:schemeClr val="tx1"/>
                </a:solidFill>
                <a:latin typeface="Times New Roman" panose="02020603050405020304" pitchFamily="18" charset="0"/>
                <a:ea typeface="+mn-ea"/>
                <a:cs typeface="Times New Roman" panose="02020603050405020304" pitchFamily="18" charset="0"/>
              </a:rPr>
              <a:t>X</a:t>
            </a:r>
            <a:r>
              <a:rPr lang="zh-CN" altLang="en-US" dirty="0">
                <a:solidFill>
                  <a:schemeClr val="tx1"/>
                </a:solidFill>
                <a:latin typeface="Times New Roman" panose="02020603050405020304" pitchFamily="18" charset="0"/>
                <a:ea typeface="+mn-ea"/>
                <a:cs typeface="Times New Roman" panose="02020603050405020304" pitchFamily="18" charset="0"/>
              </a:rPr>
              <a:t>射线被吸收的可能性大大超过了对铜的</a:t>
            </a: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en-US" altLang="zh-CN" baseline="-8000" dirty="0">
                <a:solidFill>
                  <a:schemeClr val="tx1"/>
                </a:solidFill>
                <a:latin typeface="Times New Roman" panose="02020603050405020304" pitchFamily="18" charset="0"/>
                <a:ea typeface="+mn-ea"/>
                <a:cs typeface="Times New Roman" panose="02020603050405020304" pitchFamily="18" charset="0"/>
              </a:rPr>
              <a:t>α</a:t>
            </a:r>
            <a:r>
              <a:rPr lang="en-US" altLang="zh-CN" dirty="0">
                <a:solidFill>
                  <a:schemeClr val="tx1"/>
                </a:solidFill>
                <a:latin typeface="Times New Roman" panose="02020603050405020304" pitchFamily="18" charset="0"/>
                <a:ea typeface="+mn-ea"/>
                <a:cs typeface="Times New Roman" panose="02020603050405020304" pitchFamily="18" charset="0"/>
              </a:rPr>
              <a:t>X</a:t>
            </a:r>
            <a:r>
              <a:rPr lang="zh-CN" altLang="en-US" dirty="0">
                <a:solidFill>
                  <a:schemeClr val="tx1"/>
                </a:solidFill>
                <a:latin typeface="Times New Roman" panose="02020603050405020304" pitchFamily="18" charset="0"/>
                <a:ea typeface="+mn-ea"/>
                <a:cs typeface="Times New Roman" panose="02020603050405020304" pitchFamily="18" charset="0"/>
              </a:rPr>
              <a:t>射线被吸收。依此，在实验中可选用一块质量厚度为</a:t>
            </a:r>
            <a:r>
              <a:rPr lang="en-US" altLang="zh-CN" dirty="0">
                <a:solidFill>
                  <a:schemeClr val="tx1"/>
                </a:solidFill>
                <a:latin typeface="Times New Roman" panose="02020603050405020304" pitchFamily="18" charset="0"/>
                <a:ea typeface="+mn-ea"/>
                <a:cs typeface="Times New Roman" panose="02020603050405020304" pitchFamily="18" charset="0"/>
              </a:rPr>
              <a:t>8.33mg/cm</a:t>
            </a:r>
            <a:r>
              <a:rPr lang="en-US" altLang="zh-CN" baseline="30000" dirty="0">
                <a:solidFill>
                  <a:schemeClr val="tx1"/>
                </a:solidFill>
                <a:latin typeface="Times New Roman" panose="02020603050405020304" pitchFamily="18" charset="0"/>
                <a:ea typeface="+mn-ea"/>
                <a:cs typeface="Times New Roman" panose="02020603050405020304" pitchFamily="18" charset="0"/>
              </a:rPr>
              <a:t>2</a:t>
            </a:r>
            <a:r>
              <a:rPr lang="zh-CN" altLang="en-US" dirty="0">
                <a:solidFill>
                  <a:schemeClr val="tx1"/>
                </a:solidFill>
                <a:latin typeface="Times New Roman" panose="02020603050405020304" pitchFamily="18" charset="0"/>
                <a:ea typeface="+mn-ea"/>
                <a:cs typeface="Times New Roman" panose="02020603050405020304" pitchFamily="18" charset="0"/>
              </a:rPr>
              <a:t>的镍片（厚度为</a:t>
            </a:r>
            <a:r>
              <a:rPr lang="en-US" altLang="zh-CN" dirty="0">
                <a:solidFill>
                  <a:schemeClr val="tx1"/>
                </a:solidFill>
                <a:latin typeface="Times New Roman" panose="02020603050405020304" pitchFamily="18" charset="0"/>
                <a:ea typeface="+mn-ea"/>
                <a:cs typeface="Times New Roman" panose="02020603050405020304" pitchFamily="18" charset="0"/>
              </a:rPr>
              <a:t>9.4</a:t>
            </a:r>
            <a:r>
              <a:rPr lang="en-US" altLang="zh-CN" i="1" dirty="0">
                <a:solidFill>
                  <a:schemeClr val="tx1"/>
                </a:solidFill>
                <a:latin typeface="Times New Roman" panose="02020603050405020304" pitchFamily="18" charset="0"/>
                <a:ea typeface="+mn-ea"/>
                <a:cs typeface="Times New Roman" panose="02020603050405020304" pitchFamily="18" charset="0"/>
              </a:rPr>
              <a:t>μ</a:t>
            </a:r>
            <a:r>
              <a:rPr lang="en-US" altLang="zh-CN" dirty="0">
                <a:solidFill>
                  <a:schemeClr val="tx1"/>
                </a:solidFill>
                <a:latin typeface="Times New Roman" panose="02020603050405020304" pitchFamily="18" charset="0"/>
                <a:ea typeface="+mn-ea"/>
                <a:cs typeface="Times New Roman" panose="02020603050405020304" pitchFamily="18" charset="0"/>
              </a:rPr>
              <a:t>m</a:t>
            </a:r>
            <a:r>
              <a:rPr lang="zh-CN" altLang="en-US" dirty="0">
                <a:solidFill>
                  <a:schemeClr val="tx1"/>
                </a:solidFill>
                <a:latin typeface="Times New Roman" panose="02020603050405020304" pitchFamily="18" charset="0"/>
                <a:ea typeface="+mn-ea"/>
                <a:cs typeface="Times New Roman" panose="02020603050405020304" pitchFamily="18" charset="0"/>
              </a:rPr>
              <a:t>；镍的密度为</a:t>
            </a:r>
            <a:r>
              <a:rPr lang="en-US" altLang="zh-CN" dirty="0">
                <a:solidFill>
                  <a:schemeClr val="tx1"/>
                </a:solidFill>
                <a:latin typeface="Times New Roman" panose="02020603050405020304" pitchFamily="18" charset="0"/>
                <a:ea typeface="+mn-ea"/>
                <a:cs typeface="Times New Roman" panose="02020603050405020304" pitchFamily="18" charset="0"/>
              </a:rPr>
              <a:t>8.9 g/cm</a:t>
            </a:r>
            <a:r>
              <a:rPr lang="en-US" altLang="zh-CN" baseline="30000" dirty="0">
                <a:solidFill>
                  <a:schemeClr val="tx1"/>
                </a:solidFill>
                <a:latin typeface="Times New Roman" panose="02020603050405020304" pitchFamily="18" charset="0"/>
                <a:ea typeface="+mn-ea"/>
                <a:cs typeface="Times New Roman" panose="02020603050405020304" pitchFamily="18" charset="0"/>
              </a:rPr>
              <a:t>3</a:t>
            </a:r>
            <a:r>
              <a:rPr lang="zh-CN" altLang="en-US" dirty="0">
                <a:solidFill>
                  <a:schemeClr val="tx1"/>
                </a:solidFill>
                <a:latin typeface="Times New Roman" panose="02020603050405020304" pitchFamily="18" charset="0"/>
                <a:ea typeface="+mn-ea"/>
                <a:cs typeface="Times New Roman" panose="02020603050405020304" pitchFamily="18" charset="0"/>
              </a:rPr>
              <a:t>）放在探测器前面。这样，若原来从铜和锌射出的两种</a:t>
            </a: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en-US" altLang="zh-CN" baseline="-8000" dirty="0">
                <a:solidFill>
                  <a:schemeClr val="tx1"/>
                </a:solidFill>
                <a:latin typeface="Times New Roman" panose="02020603050405020304" pitchFamily="18" charset="0"/>
                <a:ea typeface="+mn-ea"/>
                <a:cs typeface="Times New Roman" panose="02020603050405020304" pitchFamily="18" charset="0"/>
              </a:rPr>
              <a:t>α</a:t>
            </a:r>
            <a:r>
              <a:rPr lang="en-US" altLang="zh-CN" dirty="0">
                <a:solidFill>
                  <a:schemeClr val="tx1"/>
                </a:solidFill>
                <a:latin typeface="Times New Roman" panose="02020603050405020304" pitchFamily="18" charset="0"/>
                <a:ea typeface="+mn-ea"/>
                <a:cs typeface="Times New Roman" panose="02020603050405020304" pitchFamily="18" charset="0"/>
              </a:rPr>
              <a:t>X</a:t>
            </a:r>
            <a:r>
              <a:rPr lang="zh-CN" altLang="en-US" dirty="0">
                <a:solidFill>
                  <a:schemeClr val="tx1"/>
                </a:solidFill>
                <a:latin typeface="Times New Roman" panose="02020603050405020304" pitchFamily="18" charset="0"/>
                <a:ea typeface="+mn-ea"/>
                <a:cs typeface="Times New Roman" panose="02020603050405020304" pitchFamily="18" charset="0"/>
              </a:rPr>
              <a:t>射线的的强度比为</a:t>
            </a:r>
            <a:r>
              <a:rPr lang="en-US" altLang="zh-CN" dirty="0">
                <a:solidFill>
                  <a:schemeClr val="tx1"/>
                </a:solidFill>
                <a:latin typeface="Times New Roman" panose="02020603050405020304" pitchFamily="18" charset="0"/>
                <a:ea typeface="+mn-ea"/>
                <a:cs typeface="Times New Roman" panose="02020603050405020304" pitchFamily="18" charset="0"/>
              </a:rPr>
              <a:t>1</a:t>
            </a:r>
            <a:r>
              <a:rPr lang="zh-CN" altLang="en-US" dirty="0">
                <a:solidFill>
                  <a:schemeClr val="tx1"/>
                </a:solidFill>
                <a:latin typeface="Times New Roman" panose="02020603050405020304" pitchFamily="18" charset="0"/>
                <a:ea typeface="+mn-ea"/>
                <a:cs typeface="Times New Roman" panose="02020603050405020304" pitchFamily="18" charset="0"/>
              </a:rPr>
              <a:t>：</a:t>
            </a:r>
            <a:r>
              <a:rPr lang="en-US" altLang="zh-CN" dirty="0">
                <a:solidFill>
                  <a:schemeClr val="tx1"/>
                </a:solidFill>
                <a:latin typeface="Times New Roman" panose="02020603050405020304" pitchFamily="18" charset="0"/>
                <a:ea typeface="+mn-ea"/>
                <a:cs typeface="Times New Roman" panose="02020603050405020304" pitchFamily="18" charset="0"/>
              </a:rPr>
              <a:t>1</a:t>
            </a:r>
            <a:r>
              <a:rPr lang="zh-CN" altLang="en-US" dirty="0">
                <a:solidFill>
                  <a:schemeClr val="tx1"/>
                </a:solidFill>
                <a:latin typeface="Times New Roman" panose="02020603050405020304" pitchFamily="18" charset="0"/>
                <a:ea typeface="+mn-ea"/>
                <a:cs typeface="Times New Roman" panose="02020603050405020304" pitchFamily="18" charset="0"/>
              </a:rPr>
              <a:t>，在放了镍片后，两者强度之比就为</a:t>
            </a:r>
            <a:r>
              <a:rPr lang="en-US" altLang="zh-CN" dirty="0">
                <a:solidFill>
                  <a:schemeClr val="tx1"/>
                </a:solidFill>
                <a:latin typeface="Times New Roman" panose="02020603050405020304" pitchFamily="18" charset="0"/>
                <a:ea typeface="+mn-ea"/>
                <a:cs typeface="Times New Roman" panose="02020603050405020304" pitchFamily="18" charset="0"/>
              </a:rPr>
              <a:t>10</a:t>
            </a:r>
            <a:r>
              <a:rPr lang="zh-CN" altLang="en-US" dirty="0">
                <a:solidFill>
                  <a:schemeClr val="tx1"/>
                </a:solidFill>
                <a:latin typeface="Times New Roman" panose="02020603050405020304" pitchFamily="18" charset="0"/>
                <a:ea typeface="+mn-ea"/>
                <a:cs typeface="Times New Roman" panose="02020603050405020304" pitchFamily="18" charset="0"/>
              </a:rPr>
              <a:t>：</a:t>
            </a:r>
            <a:r>
              <a:rPr lang="en-US" altLang="zh-CN" dirty="0">
                <a:solidFill>
                  <a:schemeClr val="tx1"/>
                </a:solidFill>
                <a:latin typeface="Times New Roman" panose="02020603050405020304" pitchFamily="18" charset="0"/>
                <a:ea typeface="+mn-ea"/>
                <a:cs typeface="Times New Roman" panose="02020603050405020304" pitchFamily="18" charset="0"/>
              </a:rPr>
              <a:t>1</a:t>
            </a:r>
            <a:r>
              <a:rPr lang="zh-CN" altLang="en-US" dirty="0">
                <a:solidFill>
                  <a:schemeClr val="tx1"/>
                </a:solidFill>
                <a:latin typeface="Times New Roman" panose="02020603050405020304" pitchFamily="18" charset="0"/>
                <a:ea typeface="+mn-ea"/>
                <a:cs typeface="Times New Roman" panose="02020603050405020304" pitchFamily="18" charset="0"/>
              </a:rPr>
              <a:t>了！来自锌的</a:t>
            </a: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en-US" altLang="zh-CN" baseline="-30000" dirty="0">
                <a:solidFill>
                  <a:schemeClr val="tx1"/>
                </a:solidFill>
                <a:latin typeface="Times New Roman" panose="02020603050405020304" pitchFamily="18" charset="0"/>
                <a:ea typeface="+mn-ea"/>
                <a:cs typeface="Times New Roman" panose="02020603050405020304" pitchFamily="18" charset="0"/>
              </a:rPr>
              <a:t>α</a:t>
            </a:r>
            <a:r>
              <a:rPr lang="zh-CN" altLang="en-US" dirty="0">
                <a:solidFill>
                  <a:schemeClr val="tx1"/>
                </a:solidFill>
                <a:latin typeface="Times New Roman" panose="02020603050405020304" pitchFamily="18" charset="0"/>
                <a:ea typeface="+mn-ea"/>
                <a:cs typeface="Times New Roman" panose="02020603050405020304" pitchFamily="18" charset="0"/>
              </a:rPr>
              <a:t>线绝大部分被挡掉，测到的主要是铜的</a:t>
            </a: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en-US" altLang="zh-CN" baseline="-30000" dirty="0">
                <a:solidFill>
                  <a:schemeClr val="tx1"/>
                </a:solidFill>
                <a:latin typeface="Times New Roman" panose="02020603050405020304" pitchFamily="18" charset="0"/>
                <a:ea typeface="+mn-ea"/>
                <a:cs typeface="Times New Roman" panose="02020603050405020304" pitchFamily="18" charset="0"/>
              </a:rPr>
              <a:t>α</a:t>
            </a:r>
            <a:r>
              <a:rPr lang="zh-CN" altLang="en-US" dirty="0">
                <a:solidFill>
                  <a:schemeClr val="tx1"/>
                </a:solidFill>
                <a:latin typeface="Times New Roman" panose="02020603050405020304" pitchFamily="18" charset="0"/>
                <a:ea typeface="+mn-ea"/>
                <a:cs typeface="Times New Roman" panose="02020603050405020304" pitchFamily="18" charset="0"/>
              </a:rPr>
              <a:t>线。利用物质对射线的吸收限，可以巧妙地解决谱线的分辩问题，从而给析工作带来方便。</a:t>
            </a:r>
          </a:p>
        </p:txBody>
      </p:sp>
    </p:spTree>
    <p:extLst>
      <p:ext uri="{BB962C8B-B14F-4D97-AF65-F5344CB8AC3E}">
        <p14:creationId xmlns:p14="http://schemas.microsoft.com/office/powerpoint/2010/main" val="76533295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4"/>
          <p:cNvSpPr>
            <a:spLocks noChangeArrowheads="1"/>
          </p:cNvSpPr>
          <p:nvPr/>
        </p:nvSpPr>
        <p:spPr bwMode="auto">
          <a:xfrm>
            <a:off x="250825" y="1268413"/>
            <a:ext cx="403383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     </a:t>
            </a:r>
            <a:r>
              <a:rPr lang="en-US" altLang="zh-CN" dirty="0">
                <a:solidFill>
                  <a:srgbClr val="CC0000"/>
                </a:solidFill>
                <a:latin typeface="Times New Roman" panose="02020603050405020304" pitchFamily="18" charset="0"/>
                <a:ea typeface="+mn-ea"/>
                <a:cs typeface="Times New Roman" panose="02020603050405020304" pitchFamily="18" charset="0"/>
              </a:rPr>
              <a:t>[</a:t>
            </a:r>
            <a:r>
              <a:rPr lang="zh-CN" altLang="en-US" dirty="0" smtClean="0">
                <a:solidFill>
                  <a:srgbClr val="CC0000"/>
                </a:solidFill>
                <a:latin typeface="Times New Roman" panose="02020603050405020304" pitchFamily="18" charset="0"/>
                <a:ea typeface="+mn-ea"/>
                <a:cs typeface="Times New Roman" panose="02020603050405020304" pitchFamily="18" charset="0"/>
              </a:rPr>
              <a:t>例</a:t>
            </a:r>
            <a:r>
              <a:rPr lang="en-US" altLang="zh-CN" dirty="0" smtClean="0">
                <a:solidFill>
                  <a:srgbClr val="CC0000"/>
                </a:solidFill>
                <a:latin typeface="Times New Roman" panose="02020603050405020304" pitchFamily="18" charset="0"/>
                <a:ea typeface="+mn-ea"/>
                <a:cs typeface="Times New Roman" panose="02020603050405020304" pitchFamily="18" charset="0"/>
              </a:rPr>
              <a:t>3]</a:t>
            </a:r>
            <a:r>
              <a:rPr kumimoji="0" lang="zh-CN" altLang="en-US" dirty="0">
                <a:solidFill>
                  <a:schemeClr val="tx1"/>
                </a:solidFill>
                <a:latin typeface="Times New Roman" panose="02020603050405020304" pitchFamily="18" charset="0"/>
                <a:ea typeface="+mn-ea"/>
                <a:cs typeface="Times New Roman" panose="02020603050405020304" pitchFamily="18" charset="0"/>
              </a:rPr>
              <a:t>在心血管造影术上的应用。心血管阻塞是严重的心血管病变，治疗的第一步是查出阻塞的地点。常用的方法是心血管造影。</a:t>
            </a:r>
          </a:p>
          <a:p>
            <a:pPr algn="just" eaLnBrk="1" hangingPunct="1">
              <a:spcBef>
                <a:spcPct val="0"/>
              </a:spcBef>
              <a:buClrTx/>
              <a:buFontTx/>
              <a:buNone/>
            </a:pPr>
            <a:r>
              <a:rPr kumimoji="0" lang="zh-CN" altLang="en-US" dirty="0">
                <a:solidFill>
                  <a:srgbClr val="CC0000"/>
                </a:solidFill>
                <a:latin typeface="Times New Roman" panose="02020603050405020304" pitchFamily="18" charset="0"/>
                <a:ea typeface="+mn-ea"/>
                <a:cs typeface="Times New Roman" panose="02020603050405020304" pitchFamily="18" charset="0"/>
              </a:rPr>
              <a:t>    它的原理是：</a:t>
            </a:r>
            <a:r>
              <a:rPr kumimoji="0" lang="zh-CN" altLang="en-US" dirty="0">
                <a:solidFill>
                  <a:schemeClr val="tx1"/>
                </a:solidFill>
                <a:latin typeface="Times New Roman" panose="02020603050405020304" pitchFamily="18" charset="0"/>
                <a:ea typeface="+mn-ea"/>
                <a:cs typeface="Times New Roman" panose="02020603050405020304" pitchFamily="18" charset="0"/>
              </a:rPr>
              <a:t>在血管中注入造影剂碘（</a:t>
            </a:r>
            <a:r>
              <a:rPr kumimoji="0" lang="en-US" altLang="zh-CN" baseline="30000" dirty="0">
                <a:solidFill>
                  <a:srgbClr val="CC6600"/>
                </a:solidFill>
                <a:latin typeface="Times New Roman" panose="02020603050405020304" pitchFamily="18" charset="0"/>
                <a:ea typeface="+mn-ea"/>
                <a:cs typeface="Times New Roman" panose="02020603050405020304" pitchFamily="18" charset="0"/>
              </a:rPr>
              <a:t>131</a:t>
            </a:r>
            <a:r>
              <a:rPr kumimoji="0" lang="en-US" altLang="zh-CN" dirty="0">
                <a:solidFill>
                  <a:srgbClr val="CC6600"/>
                </a:solidFill>
                <a:latin typeface="Times New Roman" panose="02020603050405020304" pitchFamily="18" charset="0"/>
                <a:ea typeface="+mn-ea"/>
                <a:cs typeface="Times New Roman" panose="02020603050405020304" pitchFamily="18" charset="0"/>
              </a:rPr>
              <a:t>I</a:t>
            </a:r>
            <a:r>
              <a:rPr kumimoji="0" lang="zh-CN" altLang="en-US" dirty="0">
                <a:solidFill>
                  <a:schemeClr val="tx1"/>
                </a:solidFill>
                <a:latin typeface="Times New Roman" panose="02020603050405020304" pitchFamily="18" charset="0"/>
                <a:ea typeface="+mn-ea"/>
                <a:cs typeface="Times New Roman" panose="02020603050405020304" pitchFamily="18" charset="0"/>
              </a:rPr>
              <a:t>）；碘</a:t>
            </a:r>
            <a:r>
              <a:rPr kumimoji="0" lang="en-US" altLang="zh-CN" dirty="0">
                <a:solidFill>
                  <a:srgbClr val="CC6600"/>
                </a:solidFill>
                <a:latin typeface="Times New Roman" panose="02020603050405020304" pitchFamily="18" charset="0"/>
                <a:ea typeface="+mn-ea"/>
                <a:cs typeface="Times New Roman" panose="02020603050405020304" pitchFamily="18" charset="0"/>
              </a:rPr>
              <a:t>I</a:t>
            </a:r>
            <a:r>
              <a:rPr kumimoji="0" lang="zh-CN" altLang="en-US" dirty="0">
                <a:solidFill>
                  <a:schemeClr val="tx1"/>
                </a:solidFill>
                <a:latin typeface="Times New Roman" panose="02020603050405020304" pitchFamily="18" charset="0"/>
                <a:ea typeface="+mn-ea"/>
                <a:cs typeface="Times New Roman" panose="02020603050405020304" pitchFamily="18" charset="0"/>
              </a:rPr>
              <a:t>对</a:t>
            </a:r>
            <a:r>
              <a:rPr kumimoji="0" lang="en-US" altLang="zh-CN" dirty="0">
                <a:solidFill>
                  <a:schemeClr val="tx1"/>
                </a:solidFill>
                <a:latin typeface="Times New Roman" panose="02020603050405020304" pitchFamily="18" charset="0"/>
                <a:ea typeface="+mn-ea"/>
                <a:cs typeface="Times New Roman" panose="02020603050405020304" pitchFamily="18" charset="0"/>
              </a:rPr>
              <a:t>X</a:t>
            </a:r>
            <a:r>
              <a:rPr kumimoji="0" lang="zh-CN" altLang="en-US" dirty="0">
                <a:solidFill>
                  <a:schemeClr val="tx1"/>
                </a:solidFill>
                <a:latin typeface="Times New Roman" panose="02020603050405020304" pitchFamily="18" charset="0"/>
                <a:ea typeface="+mn-ea"/>
                <a:cs typeface="Times New Roman" panose="02020603050405020304" pitchFamily="18" charset="0"/>
              </a:rPr>
              <a:t>射线吸收要比肌肉、骨骼对</a:t>
            </a:r>
            <a:r>
              <a:rPr kumimoji="0" lang="en-US" altLang="zh-CN" dirty="0">
                <a:solidFill>
                  <a:schemeClr val="tx1"/>
                </a:solidFill>
                <a:latin typeface="Times New Roman" panose="02020603050405020304" pitchFamily="18" charset="0"/>
                <a:ea typeface="+mn-ea"/>
                <a:cs typeface="Times New Roman" panose="02020603050405020304" pitchFamily="18" charset="0"/>
              </a:rPr>
              <a:t>X</a:t>
            </a:r>
            <a:r>
              <a:rPr kumimoji="0" lang="zh-CN" altLang="en-US" dirty="0">
                <a:solidFill>
                  <a:schemeClr val="tx1"/>
                </a:solidFill>
                <a:latin typeface="Times New Roman" panose="02020603050405020304" pitchFamily="18" charset="0"/>
                <a:ea typeface="+mn-ea"/>
                <a:cs typeface="Times New Roman" panose="02020603050405020304" pitchFamily="18" charset="0"/>
              </a:rPr>
              <a:t>射线吸收强得多。因此，在</a:t>
            </a:r>
            <a:r>
              <a:rPr kumimoji="0" lang="en-US" altLang="zh-CN" dirty="0">
                <a:solidFill>
                  <a:schemeClr val="tx1"/>
                </a:solidFill>
                <a:latin typeface="Times New Roman" panose="02020603050405020304" pitchFamily="18" charset="0"/>
                <a:ea typeface="+mn-ea"/>
                <a:cs typeface="Times New Roman" panose="02020603050405020304" pitchFamily="18" charset="0"/>
              </a:rPr>
              <a:t>X</a:t>
            </a:r>
            <a:r>
              <a:rPr kumimoji="0" lang="zh-CN" altLang="en-US" dirty="0">
                <a:solidFill>
                  <a:schemeClr val="tx1"/>
                </a:solidFill>
                <a:latin typeface="Times New Roman" panose="02020603050405020304" pitchFamily="18" charset="0"/>
                <a:ea typeface="+mn-ea"/>
                <a:cs typeface="Times New Roman" panose="02020603050405020304" pitchFamily="18" charset="0"/>
              </a:rPr>
              <a:t>光照射下，哪里血管有阻塞，碘</a:t>
            </a:r>
            <a:r>
              <a:rPr kumimoji="0" lang="en-US" altLang="zh-CN" dirty="0">
                <a:solidFill>
                  <a:srgbClr val="CC6600"/>
                </a:solidFill>
                <a:latin typeface="Times New Roman" panose="02020603050405020304" pitchFamily="18" charset="0"/>
                <a:ea typeface="+mn-ea"/>
                <a:cs typeface="Times New Roman" panose="02020603050405020304" pitchFamily="18" charset="0"/>
              </a:rPr>
              <a:t>I</a:t>
            </a:r>
            <a:r>
              <a:rPr kumimoji="0" lang="zh-CN" altLang="en-US" dirty="0">
                <a:solidFill>
                  <a:schemeClr val="tx1"/>
                </a:solidFill>
                <a:latin typeface="Times New Roman" panose="02020603050405020304" pitchFamily="18" charset="0"/>
                <a:ea typeface="+mn-ea"/>
                <a:cs typeface="Times New Roman" panose="02020603050405020304" pitchFamily="18" charset="0"/>
              </a:rPr>
              <a:t>无法达到，哪里就能被显示出来。</a:t>
            </a:r>
          </a:p>
        </p:txBody>
      </p:sp>
      <p:pic>
        <p:nvPicPr>
          <p:cNvPr id="117763" name="Picture 6" descr="未标题-1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60350"/>
            <a:ext cx="4348163"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7707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4"/>
          <p:cNvSpPr>
            <a:spLocks noChangeArrowheads="1"/>
          </p:cNvSpPr>
          <p:nvPr/>
        </p:nvSpPr>
        <p:spPr bwMode="auto">
          <a:xfrm>
            <a:off x="611560" y="764704"/>
            <a:ext cx="8207375" cy="5262979"/>
          </a:xfrm>
          <a:prstGeom prst="rect">
            <a:avLst/>
          </a:prstGeom>
          <a:noFill/>
          <a:ln>
            <a:noFill/>
          </a:ln>
          <a:effectLst/>
          <a:extLst>
            <a:ext uri="{909E8E84-426E-40DD-AFC4-6F175D3DCCD1}">
              <a14:hiddenFill xmlns:a14="http://schemas.microsoft.com/office/drawing/2010/main">
                <a:gradFill rotWithShape="1">
                  <a:gsLst>
                    <a:gs pos="0">
                      <a:srgbClr val="4C1607"/>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indent="457200" algn="l" eaLnBrk="1" hangingPunct="1"/>
            <a:r>
              <a:rPr kumimoji="0" lang="zh-CN" altLang="en-US" dirty="0" smtClean="0">
                <a:latin typeface="+mn-ea"/>
                <a:ea typeface="+mn-ea"/>
              </a:rPr>
              <a:t>但</a:t>
            </a:r>
            <a:r>
              <a:rPr kumimoji="0" lang="zh-CN" altLang="en-US" dirty="0">
                <a:latin typeface="+mn-ea"/>
                <a:ea typeface="+mn-ea"/>
              </a:rPr>
              <a:t>这种方法要求有较大浓度才能造影，所以早期是将很细的导管插入人体股动脉，在导管中注入碘</a:t>
            </a:r>
            <a:r>
              <a:rPr kumimoji="0" lang="en-US" altLang="zh-CN" dirty="0">
                <a:solidFill>
                  <a:srgbClr val="CC6600"/>
                </a:solidFill>
                <a:latin typeface="+mn-ea"/>
                <a:ea typeface="+mn-ea"/>
              </a:rPr>
              <a:t>I</a:t>
            </a:r>
            <a:r>
              <a:rPr kumimoji="0" lang="zh-CN" altLang="en-US" dirty="0">
                <a:latin typeface="+mn-ea"/>
                <a:ea typeface="+mn-ea"/>
              </a:rPr>
              <a:t>再造影，病人痛苦而且有一定危险。</a:t>
            </a:r>
          </a:p>
          <a:p>
            <a:pPr indent="457200" algn="l" eaLnBrk="1" hangingPunct="1"/>
            <a:r>
              <a:rPr kumimoji="0" lang="zh-CN" altLang="en-US" dirty="0" smtClean="0">
                <a:latin typeface="+mn-ea"/>
                <a:ea typeface="+mn-ea"/>
              </a:rPr>
              <a:t>新</a:t>
            </a:r>
            <a:r>
              <a:rPr kumimoji="0" lang="zh-CN" altLang="en-US" dirty="0">
                <a:latin typeface="+mn-ea"/>
                <a:ea typeface="+mn-ea"/>
              </a:rPr>
              <a:t>的造影术利用碘</a:t>
            </a:r>
            <a:r>
              <a:rPr kumimoji="0" lang="en-US" altLang="zh-CN" dirty="0">
                <a:solidFill>
                  <a:srgbClr val="CC6600"/>
                </a:solidFill>
                <a:latin typeface="+mn-ea"/>
                <a:ea typeface="+mn-ea"/>
              </a:rPr>
              <a:t>I</a:t>
            </a:r>
            <a:r>
              <a:rPr kumimoji="0" lang="zh-CN" altLang="en-US" dirty="0">
                <a:latin typeface="+mn-ea"/>
                <a:ea typeface="+mn-ea"/>
              </a:rPr>
              <a:t>的</a:t>
            </a:r>
            <a:r>
              <a:rPr kumimoji="0" lang="en-US" altLang="zh-CN" dirty="0">
                <a:latin typeface="+mn-ea"/>
                <a:ea typeface="+mn-ea"/>
              </a:rPr>
              <a:t>K</a:t>
            </a:r>
            <a:r>
              <a:rPr kumimoji="0" lang="zh-CN" altLang="en-US" dirty="0">
                <a:latin typeface="+mn-ea"/>
                <a:ea typeface="+mn-ea"/>
              </a:rPr>
              <a:t>吸收限，在碘</a:t>
            </a:r>
            <a:r>
              <a:rPr kumimoji="0" lang="en-US" altLang="zh-CN" dirty="0">
                <a:solidFill>
                  <a:srgbClr val="CC6600"/>
                </a:solidFill>
                <a:latin typeface="+mn-ea"/>
                <a:ea typeface="+mn-ea"/>
              </a:rPr>
              <a:t>I</a:t>
            </a:r>
            <a:r>
              <a:rPr kumimoji="0" lang="zh-CN" altLang="en-US" dirty="0">
                <a:latin typeface="+mn-ea"/>
                <a:ea typeface="+mn-ea"/>
              </a:rPr>
              <a:t>的浓度不是很大时，用两种能量</a:t>
            </a:r>
            <a:r>
              <a:rPr kumimoji="0" lang="en-US" altLang="zh-CN" dirty="0">
                <a:solidFill>
                  <a:schemeClr val="hlink"/>
                </a:solidFill>
                <a:latin typeface="+mn-ea"/>
                <a:ea typeface="+mn-ea"/>
              </a:rPr>
              <a:t>E</a:t>
            </a:r>
            <a:r>
              <a:rPr kumimoji="0" lang="en-US" altLang="zh-CN" baseline="-25000" dirty="0">
                <a:solidFill>
                  <a:schemeClr val="hlink"/>
                </a:solidFill>
                <a:latin typeface="+mn-ea"/>
                <a:ea typeface="+mn-ea"/>
              </a:rPr>
              <a:t>1</a:t>
            </a:r>
            <a:r>
              <a:rPr kumimoji="0" lang="zh-CN" altLang="en-US" dirty="0">
                <a:latin typeface="+mn-ea"/>
                <a:ea typeface="+mn-ea"/>
              </a:rPr>
              <a:t>、</a:t>
            </a:r>
            <a:r>
              <a:rPr kumimoji="0" lang="en-US" altLang="zh-CN" dirty="0">
                <a:solidFill>
                  <a:schemeClr val="hlink"/>
                </a:solidFill>
                <a:latin typeface="+mn-ea"/>
                <a:ea typeface="+mn-ea"/>
              </a:rPr>
              <a:t>E</a:t>
            </a:r>
            <a:r>
              <a:rPr kumimoji="0" lang="en-US" altLang="zh-CN" baseline="-25000" dirty="0">
                <a:solidFill>
                  <a:schemeClr val="hlink"/>
                </a:solidFill>
                <a:latin typeface="+mn-ea"/>
                <a:ea typeface="+mn-ea"/>
              </a:rPr>
              <a:t>2</a:t>
            </a:r>
            <a:r>
              <a:rPr kumimoji="0" lang="zh-CN" altLang="en-US" dirty="0">
                <a:latin typeface="+mn-ea"/>
                <a:ea typeface="+mn-ea"/>
              </a:rPr>
              <a:t>的</a:t>
            </a:r>
            <a:r>
              <a:rPr kumimoji="0" lang="en-US" altLang="zh-CN" dirty="0">
                <a:latin typeface="+mn-ea"/>
                <a:ea typeface="+mn-ea"/>
              </a:rPr>
              <a:t>X</a:t>
            </a:r>
            <a:r>
              <a:rPr kumimoji="0" lang="zh-CN" altLang="en-US" dirty="0">
                <a:latin typeface="+mn-ea"/>
                <a:ea typeface="+mn-ea"/>
              </a:rPr>
              <a:t>射线分别造影； </a:t>
            </a:r>
            <a:r>
              <a:rPr kumimoji="0" lang="en-US" altLang="zh-CN" dirty="0">
                <a:solidFill>
                  <a:schemeClr val="hlink"/>
                </a:solidFill>
                <a:latin typeface="+mn-ea"/>
                <a:ea typeface="+mn-ea"/>
              </a:rPr>
              <a:t>E</a:t>
            </a:r>
            <a:r>
              <a:rPr kumimoji="0" lang="en-US" altLang="zh-CN" baseline="-25000" dirty="0">
                <a:solidFill>
                  <a:schemeClr val="hlink"/>
                </a:solidFill>
                <a:latin typeface="+mn-ea"/>
                <a:ea typeface="+mn-ea"/>
              </a:rPr>
              <a:t>1</a:t>
            </a:r>
            <a:r>
              <a:rPr kumimoji="0" lang="zh-CN" altLang="en-US" dirty="0">
                <a:latin typeface="+mn-ea"/>
                <a:ea typeface="+mn-ea"/>
              </a:rPr>
              <a:t>、</a:t>
            </a:r>
            <a:r>
              <a:rPr kumimoji="0" lang="en-US" altLang="zh-CN" dirty="0">
                <a:solidFill>
                  <a:schemeClr val="hlink"/>
                </a:solidFill>
                <a:latin typeface="+mn-ea"/>
                <a:ea typeface="+mn-ea"/>
              </a:rPr>
              <a:t>E</a:t>
            </a:r>
            <a:r>
              <a:rPr kumimoji="0" lang="en-US" altLang="zh-CN" baseline="-25000" dirty="0">
                <a:solidFill>
                  <a:schemeClr val="hlink"/>
                </a:solidFill>
                <a:latin typeface="+mn-ea"/>
                <a:ea typeface="+mn-ea"/>
              </a:rPr>
              <a:t>2</a:t>
            </a:r>
            <a:r>
              <a:rPr kumimoji="0" lang="zh-CN" altLang="en-US" dirty="0">
                <a:latin typeface="+mn-ea"/>
                <a:ea typeface="+mn-ea"/>
              </a:rPr>
              <a:t>分别在</a:t>
            </a:r>
            <a:r>
              <a:rPr kumimoji="0" lang="en-US" altLang="zh-CN" dirty="0">
                <a:latin typeface="+mn-ea"/>
                <a:ea typeface="+mn-ea"/>
              </a:rPr>
              <a:t>K</a:t>
            </a:r>
            <a:r>
              <a:rPr kumimoji="0" lang="zh-CN" altLang="en-US" dirty="0">
                <a:latin typeface="+mn-ea"/>
                <a:ea typeface="+mn-ea"/>
              </a:rPr>
              <a:t>吸收限的上下端，相差很小，则</a:t>
            </a:r>
            <a:r>
              <a:rPr kumimoji="0" lang="en-US" altLang="zh-CN" dirty="0">
                <a:solidFill>
                  <a:schemeClr val="hlink"/>
                </a:solidFill>
                <a:latin typeface="+mn-ea"/>
                <a:ea typeface="+mn-ea"/>
              </a:rPr>
              <a:t>E</a:t>
            </a:r>
            <a:r>
              <a:rPr kumimoji="0" lang="en-US" altLang="zh-CN" baseline="-25000" dirty="0">
                <a:solidFill>
                  <a:schemeClr val="hlink"/>
                </a:solidFill>
                <a:latin typeface="+mn-ea"/>
                <a:ea typeface="+mn-ea"/>
              </a:rPr>
              <a:t>1</a:t>
            </a:r>
            <a:r>
              <a:rPr kumimoji="0" lang="zh-CN" altLang="en-US" dirty="0">
                <a:latin typeface="+mn-ea"/>
                <a:ea typeface="+mn-ea"/>
              </a:rPr>
              <a:t>吸收系数很小，</a:t>
            </a:r>
            <a:r>
              <a:rPr kumimoji="0" lang="en-US" altLang="zh-CN" dirty="0">
                <a:solidFill>
                  <a:schemeClr val="hlink"/>
                </a:solidFill>
                <a:latin typeface="+mn-ea"/>
                <a:ea typeface="+mn-ea"/>
              </a:rPr>
              <a:t>E</a:t>
            </a:r>
            <a:r>
              <a:rPr kumimoji="0" lang="en-US" altLang="zh-CN" baseline="-25000" dirty="0">
                <a:solidFill>
                  <a:schemeClr val="hlink"/>
                </a:solidFill>
                <a:latin typeface="+mn-ea"/>
                <a:ea typeface="+mn-ea"/>
              </a:rPr>
              <a:t>2</a:t>
            </a:r>
            <a:r>
              <a:rPr kumimoji="0" lang="zh-CN" altLang="en-US" dirty="0">
                <a:latin typeface="+mn-ea"/>
                <a:ea typeface="+mn-ea"/>
              </a:rPr>
              <a:t>吸收系数很大，对两次造影的</a:t>
            </a:r>
            <a:r>
              <a:rPr kumimoji="0" lang="en-US" altLang="zh-CN" i="1" dirty="0">
                <a:latin typeface="+mn-ea"/>
                <a:ea typeface="+mn-ea"/>
              </a:rPr>
              <a:t>μ</a:t>
            </a:r>
            <a:r>
              <a:rPr kumimoji="0" lang="zh-CN" altLang="en-US" dirty="0">
                <a:latin typeface="+mn-ea"/>
                <a:ea typeface="+mn-ea"/>
              </a:rPr>
              <a:t>进行数值处理并相减，以消除肌肉和骨骼的影响</a:t>
            </a:r>
          </a:p>
          <a:p>
            <a:pPr indent="457200" algn="l" eaLnBrk="1" hangingPunct="1"/>
            <a:r>
              <a:rPr kumimoji="0" lang="zh-CN" altLang="en-US" dirty="0" smtClean="0">
                <a:latin typeface="+mn-ea"/>
                <a:ea typeface="+mn-ea"/>
              </a:rPr>
              <a:t>两</a:t>
            </a:r>
            <a:r>
              <a:rPr kumimoji="0" lang="zh-CN" altLang="en-US" dirty="0">
                <a:latin typeface="+mn-ea"/>
                <a:ea typeface="+mn-ea"/>
              </a:rPr>
              <a:t>次造影时，肌肉、骨骼对</a:t>
            </a:r>
            <a:r>
              <a:rPr kumimoji="0" lang="en-US" altLang="zh-CN" i="1" dirty="0">
                <a:latin typeface="+mn-ea"/>
                <a:ea typeface="+mn-ea"/>
              </a:rPr>
              <a:t>μ</a:t>
            </a:r>
            <a:r>
              <a:rPr kumimoji="0" lang="zh-CN" altLang="en-US" dirty="0">
                <a:latin typeface="+mn-ea"/>
                <a:ea typeface="+mn-ea"/>
              </a:rPr>
              <a:t>的贡献是几乎相同的。剩下的仅是碘</a:t>
            </a:r>
            <a:r>
              <a:rPr kumimoji="0" lang="en-US" altLang="zh-CN" dirty="0">
                <a:solidFill>
                  <a:srgbClr val="CC6600"/>
                </a:solidFill>
                <a:latin typeface="+mn-ea"/>
                <a:ea typeface="+mn-ea"/>
              </a:rPr>
              <a:t>I</a:t>
            </a:r>
            <a:r>
              <a:rPr kumimoji="0" lang="zh-CN" altLang="en-US" dirty="0">
                <a:latin typeface="+mn-ea"/>
                <a:ea typeface="+mn-ea"/>
              </a:rPr>
              <a:t>对</a:t>
            </a:r>
            <a:r>
              <a:rPr kumimoji="0" lang="en-US" altLang="zh-CN" i="1" dirty="0">
                <a:latin typeface="+mn-ea"/>
                <a:ea typeface="+mn-ea"/>
              </a:rPr>
              <a:t>μ</a:t>
            </a:r>
            <a:r>
              <a:rPr kumimoji="0" lang="zh-CN" altLang="en-US" dirty="0">
                <a:latin typeface="+mn-ea"/>
                <a:ea typeface="+mn-ea"/>
              </a:rPr>
              <a:t>射线吸收的贡献。如果某一个部位两次造影值相减后几乎为零，说明没有碘</a:t>
            </a:r>
            <a:r>
              <a:rPr kumimoji="0" lang="en-US" altLang="zh-CN" dirty="0">
                <a:solidFill>
                  <a:srgbClr val="CC6600"/>
                </a:solidFill>
                <a:latin typeface="+mn-ea"/>
                <a:ea typeface="+mn-ea"/>
              </a:rPr>
              <a:t>I</a:t>
            </a:r>
            <a:r>
              <a:rPr kumimoji="0" lang="zh-CN" altLang="en-US" dirty="0">
                <a:latin typeface="+mn-ea"/>
                <a:ea typeface="+mn-ea"/>
              </a:rPr>
              <a:t>的贡献，这就很容易查出血管阻塞处。</a:t>
            </a:r>
          </a:p>
          <a:p>
            <a:pPr indent="457200" algn="l" eaLnBrk="1" hangingPunct="1"/>
            <a:r>
              <a:rPr kumimoji="0" lang="zh-CN" altLang="en-US" dirty="0" smtClean="0">
                <a:latin typeface="+mn-ea"/>
                <a:ea typeface="+mn-ea"/>
              </a:rPr>
              <a:t>采用</a:t>
            </a:r>
            <a:r>
              <a:rPr kumimoji="0" lang="zh-CN" altLang="en-US" dirty="0">
                <a:latin typeface="+mn-ea"/>
                <a:ea typeface="+mn-ea"/>
              </a:rPr>
              <a:t>这种方法，碘</a:t>
            </a:r>
            <a:r>
              <a:rPr kumimoji="0" lang="en-US" altLang="zh-CN" dirty="0">
                <a:solidFill>
                  <a:srgbClr val="CC6600"/>
                </a:solidFill>
                <a:latin typeface="+mn-ea"/>
                <a:ea typeface="+mn-ea"/>
              </a:rPr>
              <a:t>I</a:t>
            </a:r>
            <a:r>
              <a:rPr kumimoji="0" lang="zh-CN" altLang="en-US" dirty="0">
                <a:latin typeface="+mn-ea"/>
                <a:ea typeface="+mn-ea"/>
              </a:rPr>
              <a:t>通过静脉注入血管，在全身扩散后，尽管浓度不大，也能达到很好的造影效果。</a:t>
            </a:r>
          </a:p>
        </p:txBody>
      </p:sp>
    </p:spTree>
    <p:extLst>
      <p:ext uri="{BB962C8B-B14F-4D97-AF65-F5344CB8AC3E}">
        <p14:creationId xmlns:p14="http://schemas.microsoft.com/office/powerpoint/2010/main" val="243082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normAutofit/>
          </a:bodyPr>
          <a:lstStyle/>
          <a:p>
            <a:r>
              <a:rPr lang="zh-CN" altLang="en-US" sz="3200" dirty="0" smtClean="0"/>
              <a:t>电磁波谱</a:t>
            </a:r>
            <a:endParaRPr lang="zh-CN" altLang="en-US" sz="3200" dirty="0"/>
          </a:p>
        </p:txBody>
      </p:sp>
      <p:pic>
        <p:nvPicPr>
          <p:cNvPr id="8" name="Picture 3" descr="C:\WINDOWS\Application Data\Microsoft\Media Catalog\F6_01.jpg"/>
          <p:cNvPicPr>
            <a:picLocks noChangeAspect="1" noChangeArrowheads="1"/>
          </p:cNvPicPr>
          <p:nvPr/>
        </p:nvPicPr>
        <p:blipFill>
          <a:blip r:embed="rId2">
            <a:clrChange>
              <a:clrFrom>
                <a:srgbClr val="FDFFFC"/>
              </a:clrFrom>
              <a:clrTo>
                <a:srgbClr val="FDFFFC">
                  <a:alpha val="0"/>
                </a:srgbClr>
              </a:clrTo>
            </a:clrChange>
            <a:extLst>
              <a:ext uri="{28A0092B-C50C-407E-A947-70E740481C1C}">
                <a14:useLocalDpi xmlns:a14="http://schemas.microsoft.com/office/drawing/2010/main" val="0"/>
              </a:ext>
            </a:extLst>
          </a:blip>
          <a:srcRect/>
          <a:stretch>
            <a:fillRect/>
          </a:stretch>
        </p:blipFill>
        <p:spPr bwMode="auto">
          <a:xfrm>
            <a:off x="2987824" y="116632"/>
            <a:ext cx="5832648" cy="650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4246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3" descr="2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8" y="0"/>
            <a:ext cx="53641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1" name="Rectangle 2"/>
          <p:cNvSpPr>
            <a:spLocks noChangeArrowheads="1"/>
          </p:cNvSpPr>
          <p:nvPr/>
        </p:nvSpPr>
        <p:spPr bwMode="auto">
          <a:xfrm>
            <a:off x="-684584" y="764704"/>
            <a:ext cx="4572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276225">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en-US" altLang="zh-CN" sz="2800">
                <a:solidFill>
                  <a:schemeClr val="folHlink"/>
                </a:solidFill>
                <a:latin typeface="+mn-ea"/>
                <a:ea typeface="+mn-ea"/>
              </a:rPr>
              <a:t>   E. </a:t>
            </a:r>
            <a:r>
              <a:rPr lang="zh-CN" altLang="en-US" sz="2800">
                <a:solidFill>
                  <a:schemeClr val="folHlink"/>
                </a:solidFill>
                <a:latin typeface="+mn-ea"/>
                <a:ea typeface="+mn-ea"/>
              </a:rPr>
              <a:t>扩展</a:t>
            </a:r>
            <a:r>
              <a:rPr lang="en-US" altLang="zh-CN" sz="2800">
                <a:solidFill>
                  <a:schemeClr val="folHlink"/>
                </a:solidFill>
                <a:latin typeface="+mn-ea"/>
                <a:ea typeface="+mn-ea"/>
              </a:rPr>
              <a:t>X</a:t>
            </a:r>
            <a:r>
              <a:rPr lang="zh-CN" altLang="en-US" sz="2800">
                <a:solidFill>
                  <a:schemeClr val="folHlink"/>
                </a:solidFill>
                <a:latin typeface="+mn-ea"/>
                <a:ea typeface="+mn-ea"/>
              </a:rPr>
              <a:t>射线吸收</a:t>
            </a:r>
          </a:p>
          <a:p>
            <a:pPr algn="just" eaLnBrk="1" hangingPunct="1">
              <a:spcBef>
                <a:spcPct val="0"/>
              </a:spcBef>
              <a:buClrTx/>
              <a:buFontTx/>
              <a:buNone/>
            </a:pPr>
            <a:r>
              <a:rPr lang="zh-CN" altLang="en-US" sz="2800">
                <a:solidFill>
                  <a:schemeClr val="folHlink"/>
                </a:solidFill>
                <a:latin typeface="+mn-ea"/>
                <a:ea typeface="+mn-ea"/>
              </a:rPr>
              <a:t>        精细结构（</a:t>
            </a:r>
            <a:r>
              <a:rPr lang="en-US" altLang="zh-CN" sz="2800">
                <a:solidFill>
                  <a:schemeClr val="folHlink"/>
                </a:solidFill>
                <a:latin typeface="+mn-ea"/>
                <a:ea typeface="+mn-ea"/>
              </a:rPr>
              <a:t>EXAFS</a:t>
            </a:r>
            <a:r>
              <a:rPr lang="zh-CN" altLang="en-US" sz="2800">
                <a:solidFill>
                  <a:schemeClr val="folHlink"/>
                </a:solidFill>
                <a:latin typeface="+mn-ea"/>
                <a:ea typeface="+mn-ea"/>
              </a:rPr>
              <a:t>）</a:t>
            </a:r>
            <a:r>
              <a:rPr lang="zh-CN" altLang="en-US" sz="2800">
                <a:solidFill>
                  <a:schemeClr val="tx1"/>
                </a:solidFill>
                <a:latin typeface="+mn-ea"/>
                <a:ea typeface="+mn-ea"/>
              </a:rPr>
              <a:t>     </a:t>
            </a:r>
          </a:p>
        </p:txBody>
      </p:sp>
      <p:sp>
        <p:nvSpPr>
          <p:cNvPr id="119812" name="Rectangle 4"/>
          <p:cNvSpPr>
            <a:spLocks noChangeArrowheads="1"/>
          </p:cNvSpPr>
          <p:nvPr/>
        </p:nvSpPr>
        <p:spPr bwMode="auto">
          <a:xfrm>
            <a:off x="323528" y="2234180"/>
            <a:ext cx="324008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a:r>
              <a:rPr lang="zh-CN" altLang="en-US" dirty="0" smtClean="0">
                <a:latin typeface="+mn-ea"/>
                <a:ea typeface="+mn-ea"/>
              </a:rPr>
              <a:t>在</a:t>
            </a:r>
            <a:r>
              <a:rPr lang="zh-CN" altLang="en-US" dirty="0">
                <a:latin typeface="+mn-ea"/>
                <a:ea typeface="+mn-ea"/>
              </a:rPr>
              <a:t>吸收限的高能一方，吸收系数随光子能量的增加而单调下降。但如用高分辩率谱仪观察，发现除了简单的单原子体系（例如氪气），在吸收限的高能一方，吸收系数随光子能量的增加一般呈周期性的变化。</a:t>
            </a:r>
          </a:p>
        </p:txBody>
      </p:sp>
    </p:spTree>
    <p:extLst>
      <p:ext uri="{BB962C8B-B14F-4D97-AF65-F5344CB8AC3E}">
        <p14:creationId xmlns:p14="http://schemas.microsoft.com/office/powerpoint/2010/main" val="257143269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ChangeArrowheads="1"/>
          </p:cNvSpPr>
          <p:nvPr/>
        </p:nvSpPr>
        <p:spPr bwMode="auto">
          <a:xfrm>
            <a:off x="539552" y="980728"/>
            <a:ext cx="835342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    上图是铜的吸收系数随能量的变化曲线图，把图中</a:t>
            </a: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zh-CN" altLang="en-US" dirty="0">
                <a:solidFill>
                  <a:schemeClr val="tx1"/>
                </a:solidFill>
                <a:latin typeface="Times New Roman" panose="02020603050405020304" pitchFamily="18" charset="0"/>
                <a:ea typeface="+mn-ea"/>
                <a:cs typeface="Times New Roman" panose="02020603050405020304" pitchFamily="18" charset="0"/>
              </a:rPr>
              <a:t>吸收限附近一块放大，即得到下图。这就是所谓“扩展</a:t>
            </a:r>
            <a:r>
              <a:rPr lang="en-US" altLang="zh-CN" dirty="0">
                <a:solidFill>
                  <a:schemeClr val="tx1"/>
                </a:solidFill>
                <a:latin typeface="Times New Roman" panose="02020603050405020304" pitchFamily="18" charset="0"/>
                <a:ea typeface="+mn-ea"/>
                <a:cs typeface="Times New Roman" panose="02020603050405020304" pitchFamily="18" charset="0"/>
              </a:rPr>
              <a:t>X</a:t>
            </a:r>
            <a:r>
              <a:rPr lang="zh-CN" altLang="en-US" dirty="0">
                <a:solidFill>
                  <a:schemeClr val="tx1"/>
                </a:solidFill>
                <a:latin typeface="Times New Roman" panose="02020603050405020304" pitchFamily="18" charset="0"/>
                <a:ea typeface="+mn-ea"/>
                <a:cs typeface="Times New Roman" panose="02020603050405020304" pitchFamily="18" charset="0"/>
              </a:rPr>
              <a:t>射线吸收的精细结构”（简称</a:t>
            </a:r>
            <a:r>
              <a:rPr lang="en-US" altLang="zh-CN" dirty="0">
                <a:solidFill>
                  <a:schemeClr val="tx1"/>
                </a:solidFill>
                <a:latin typeface="Times New Roman" panose="02020603050405020304" pitchFamily="18" charset="0"/>
                <a:ea typeface="+mn-ea"/>
                <a:cs typeface="Times New Roman" panose="02020603050405020304" pitchFamily="18" charset="0"/>
              </a:rPr>
              <a:t>ESAFS</a:t>
            </a:r>
            <a:r>
              <a:rPr lang="zh-CN" altLang="en-US" dirty="0">
                <a:solidFill>
                  <a:schemeClr val="tx1"/>
                </a:solidFill>
                <a:latin typeface="Times New Roman" panose="02020603050405020304" pitchFamily="18" charset="0"/>
                <a:ea typeface="+mn-ea"/>
                <a:cs typeface="Times New Roman" panose="02020603050405020304" pitchFamily="18" charset="0"/>
              </a:rPr>
              <a:t>）。精细结构的扩展范围可以达</a:t>
            </a:r>
            <a:r>
              <a:rPr lang="en-US" altLang="zh-CN" dirty="0">
                <a:solidFill>
                  <a:schemeClr val="tx1"/>
                </a:solidFill>
                <a:latin typeface="Times New Roman" panose="02020603050405020304" pitchFamily="18" charset="0"/>
                <a:ea typeface="+mn-ea"/>
                <a:cs typeface="Times New Roman" panose="02020603050405020304" pitchFamily="18" charset="0"/>
              </a:rPr>
              <a:t>1keV</a:t>
            </a:r>
            <a:r>
              <a:rPr lang="zh-CN" altLang="en-US" dirty="0">
                <a:solidFill>
                  <a:schemeClr val="tx1"/>
                </a:solidFill>
                <a:latin typeface="Times New Roman" panose="02020603050405020304" pitchFamily="18" charset="0"/>
                <a:ea typeface="+mn-ea"/>
                <a:cs typeface="Times New Roman" panose="02020603050405020304" pitchFamily="18" charset="0"/>
              </a:rPr>
              <a:t>。</a:t>
            </a:r>
          </a:p>
          <a:p>
            <a:pPr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    </a:t>
            </a:r>
          </a:p>
          <a:p>
            <a:pPr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     吸收系数在吸收限的高能一方呈现复杂结构的实验现象，早在</a:t>
            </a:r>
            <a:r>
              <a:rPr lang="en-US" altLang="zh-CN" dirty="0">
                <a:solidFill>
                  <a:schemeClr val="tx1"/>
                </a:solidFill>
                <a:latin typeface="Times New Roman" panose="02020603050405020304" pitchFamily="18" charset="0"/>
                <a:ea typeface="+mn-ea"/>
                <a:cs typeface="Times New Roman" panose="02020603050405020304" pitchFamily="18" charset="0"/>
              </a:rPr>
              <a:t>1930</a:t>
            </a:r>
            <a:r>
              <a:rPr lang="zh-CN" altLang="en-US" dirty="0">
                <a:solidFill>
                  <a:schemeClr val="tx1"/>
                </a:solidFill>
                <a:latin typeface="Times New Roman" panose="02020603050405020304" pitchFamily="18" charset="0"/>
                <a:ea typeface="+mn-ea"/>
                <a:cs typeface="Times New Roman" panose="02020603050405020304" pitchFamily="18" charset="0"/>
              </a:rPr>
              <a:t>年左右就已经被人们发现了，当时也有种种正确或不正确的解释。但由于实验设备的低劣，这一现象并未受到广泛注意。只是到了七十年代初，特别是在出现了强功率的同步辐射源之后，</a:t>
            </a:r>
            <a:r>
              <a:rPr lang="en-US" altLang="zh-CN" dirty="0">
                <a:solidFill>
                  <a:schemeClr val="tx1"/>
                </a:solidFill>
                <a:latin typeface="Times New Roman" panose="02020603050405020304" pitchFamily="18" charset="0"/>
                <a:ea typeface="+mn-ea"/>
                <a:cs typeface="Times New Roman" panose="02020603050405020304" pitchFamily="18" charset="0"/>
              </a:rPr>
              <a:t>EXAFS</a:t>
            </a:r>
            <a:r>
              <a:rPr lang="zh-CN" altLang="en-US" dirty="0">
                <a:solidFill>
                  <a:schemeClr val="tx1"/>
                </a:solidFill>
                <a:latin typeface="Times New Roman" panose="02020603050405020304" pitchFamily="18" charset="0"/>
                <a:ea typeface="+mn-ea"/>
                <a:cs typeface="Times New Roman" panose="02020603050405020304" pitchFamily="18" charset="0"/>
              </a:rPr>
              <a:t>才重新受到人们的注意，不仅在理论上得到了满意的解释，而且，在生物、化学、固体物理和表面物理等方面得到了广泛的应用。     </a:t>
            </a:r>
          </a:p>
        </p:txBody>
      </p:sp>
    </p:spTree>
    <p:extLst>
      <p:ext uri="{BB962C8B-B14F-4D97-AF65-F5344CB8AC3E}">
        <p14:creationId xmlns:p14="http://schemas.microsoft.com/office/powerpoint/2010/main" val="10540302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467544" y="1124744"/>
            <a:ext cx="8351837"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76225">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fontAlgn="base">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     </a:t>
            </a:r>
            <a:r>
              <a:rPr lang="en-US" altLang="zh-CN" dirty="0">
                <a:solidFill>
                  <a:schemeClr val="tx1"/>
                </a:solidFill>
                <a:latin typeface="Times New Roman" panose="02020603050405020304" pitchFamily="18" charset="0"/>
                <a:ea typeface="+mn-ea"/>
                <a:cs typeface="Times New Roman" panose="02020603050405020304" pitchFamily="18" charset="0"/>
              </a:rPr>
              <a:t>EXAFS</a:t>
            </a:r>
            <a:r>
              <a:rPr lang="zh-CN" altLang="en-US" dirty="0">
                <a:solidFill>
                  <a:schemeClr val="tx1"/>
                </a:solidFill>
                <a:latin typeface="Times New Roman" panose="02020603050405020304" pitchFamily="18" charset="0"/>
                <a:ea typeface="+mn-ea"/>
                <a:cs typeface="Times New Roman" panose="02020603050405020304" pitchFamily="18" charset="0"/>
              </a:rPr>
              <a:t>是怎么产生的呢？</a:t>
            </a:r>
          </a:p>
          <a:p>
            <a:pPr algn="just">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     吸收限的出现表示入射光子的能量已大到足以打掉原子内层中的电子，出射的光电子的动能为</a:t>
            </a:r>
            <a:r>
              <a:rPr lang="en-US" altLang="zh-CN" dirty="0">
                <a:solidFill>
                  <a:schemeClr val="tx1"/>
                </a:solidFill>
                <a:latin typeface="Times New Roman" panose="02020603050405020304" pitchFamily="18" charset="0"/>
                <a:ea typeface="+mn-ea"/>
                <a:cs typeface="Times New Roman" panose="02020603050405020304" pitchFamily="18" charset="0"/>
              </a:rPr>
              <a:t>E=</a:t>
            </a:r>
            <a:r>
              <a:rPr lang="en-US" altLang="zh-CN" i="1" dirty="0" err="1">
                <a:solidFill>
                  <a:schemeClr val="tx1"/>
                </a:solidFill>
                <a:latin typeface="Times New Roman" panose="02020603050405020304" pitchFamily="18" charset="0"/>
                <a:ea typeface="+mn-ea"/>
                <a:cs typeface="Times New Roman" panose="02020603050405020304" pitchFamily="18" charset="0"/>
              </a:rPr>
              <a:t>hv</a:t>
            </a:r>
            <a:r>
              <a:rPr lang="en-US" altLang="zh-CN" dirty="0">
                <a:solidFill>
                  <a:schemeClr val="tx1"/>
                </a:solidFill>
                <a:latin typeface="Times New Roman" panose="02020603050405020304" pitchFamily="18" charset="0"/>
                <a:ea typeface="+mn-ea"/>
                <a:cs typeface="Times New Roman" panose="02020603050405020304" pitchFamily="18" charset="0"/>
              </a:rPr>
              <a:t>-E</a:t>
            </a:r>
            <a:r>
              <a:rPr lang="en-US" altLang="zh-CN" baseline="-30000" dirty="0">
                <a:solidFill>
                  <a:schemeClr val="tx1"/>
                </a:solidFill>
                <a:latin typeface="Times New Roman" panose="02020603050405020304" pitchFamily="18" charset="0"/>
                <a:ea typeface="+mn-ea"/>
                <a:cs typeface="Times New Roman" panose="02020603050405020304" pitchFamily="18" charset="0"/>
              </a:rPr>
              <a:t>K</a:t>
            </a:r>
            <a:r>
              <a:rPr lang="en-US" altLang="zh-CN" dirty="0">
                <a:solidFill>
                  <a:schemeClr val="tx1"/>
                </a:solidFill>
                <a:latin typeface="Times New Roman" panose="02020603050405020304" pitchFamily="18" charset="0"/>
                <a:ea typeface="+mn-ea"/>
                <a:cs typeface="Times New Roman" panose="02020603050405020304" pitchFamily="18" charset="0"/>
              </a:rPr>
              <a:t>(</a:t>
            </a:r>
            <a:r>
              <a:rPr lang="zh-CN" altLang="en-US" dirty="0">
                <a:solidFill>
                  <a:schemeClr val="tx1"/>
                </a:solidFill>
                <a:latin typeface="Times New Roman" panose="02020603050405020304" pitchFamily="18" charset="0"/>
                <a:ea typeface="+mn-ea"/>
                <a:cs typeface="Times New Roman" panose="02020603050405020304" pitchFamily="18" charset="0"/>
              </a:rPr>
              <a:t>假如电子从</a:t>
            </a: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zh-CN" altLang="en-US" dirty="0">
                <a:solidFill>
                  <a:schemeClr val="tx1"/>
                </a:solidFill>
                <a:latin typeface="Times New Roman" panose="02020603050405020304" pitchFamily="18" charset="0"/>
                <a:ea typeface="+mn-ea"/>
                <a:cs typeface="Times New Roman" panose="02020603050405020304" pitchFamily="18" charset="0"/>
              </a:rPr>
              <a:t>层逸出，</a:t>
            </a:r>
            <a:r>
              <a:rPr lang="en-US" altLang="zh-CN" dirty="0">
                <a:solidFill>
                  <a:schemeClr val="tx1"/>
                </a:solidFill>
                <a:latin typeface="Times New Roman" panose="02020603050405020304" pitchFamily="18" charset="0"/>
                <a:ea typeface="+mn-ea"/>
                <a:cs typeface="Times New Roman" panose="02020603050405020304" pitchFamily="18" charset="0"/>
              </a:rPr>
              <a:t>E</a:t>
            </a:r>
            <a:r>
              <a:rPr lang="en-US" altLang="zh-CN" baseline="-30000" dirty="0">
                <a:solidFill>
                  <a:schemeClr val="tx1"/>
                </a:solidFill>
                <a:latin typeface="Times New Roman" panose="02020603050405020304" pitchFamily="18" charset="0"/>
                <a:ea typeface="+mn-ea"/>
                <a:cs typeface="Times New Roman" panose="02020603050405020304" pitchFamily="18" charset="0"/>
              </a:rPr>
              <a:t>K</a:t>
            </a:r>
            <a:r>
              <a:rPr lang="zh-CN" altLang="en-US" dirty="0">
                <a:solidFill>
                  <a:schemeClr val="tx1"/>
                </a:solidFill>
                <a:latin typeface="Times New Roman" panose="02020603050405020304" pitchFamily="18" charset="0"/>
                <a:ea typeface="+mn-ea"/>
                <a:cs typeface="Times New Roman" panose="02020603050405020304" pitchFamily="18" charset="0"/>
              </a:rPr>
              <a:t>是</a:t>
            </a:r>
            <a:r>
              <a:rPr lang="en-US" altLang="zh-CN" dirty="0">
                <a:solidFill>
                  <a:schemeClr val="tx1"/>
                </a:solidFill>
                <a:latin typeface="Times New Roman" panose="02020603050405020304" pitchFamily="18" charset="0"/>
                <a:ea typeface="+mn-ea"/>
                <a:cs typeface="Times New Roman" panose="02020603050405020304" pitchFamily="18" charset="0"/>
              </a:rPr>
              <a:t>K</a:t>
            </a:r>
            <a:r>
              <a:rPr lang="zh-CN" altLang="en-US" dirty="0">
                <a:solidFill>
                  <a:schemeClr val="tx1"/>
                </a:solidFill>
                <a:latin typeface="Times New Roman" panose="02020603050405020304" pitchFamily="18" charset="0"/>
                <a:ea typeface="+mn-ea"/>
                <a:cs typeface="Times New Roman" panose="02020603050405020304" pitchFamily="18" charset="0"/>
              </a:rPr>
              <a:t>吸收的数值，</a:t>
            </a:r>
            <a:r>
              <a:rPr lang="en-US" altLang="zh-CN" i="1" dirty="0" err="1">
                <a:solidFill>
                  <a:schemeClr val="tx1"/>
                </a:solidFill>
                <a:latin typeface="Times New Roman" panose="02020603050405020304" pitchFamily="18" charset="0"/>
                <a:ea typeface="+mn-ea"/>
                <a:cs typeface="Times New Roman" panose="02020603050405020304" pitchFamily="18" charset="0"/>
              </a:rPr>
              <a:t>hv</a:t>
            </a:r>
            <a:r>
              <a:rPr lang="zh-CN" altLang="en-US" dirty="0">
                <a:solidFill>
                  <a:schemeClr val="tx1"/>
                </a:solidFill>
                <a:latin typeface="Times New Roman" panose="02020603050405020304" pitchFamily="18" charset="0"/>
                <a:ea typeface="+mn-ea"/>
                <a:cs typeface="Times New Roman" panose="02020603050405020304" pitchFamily="18" charset="0"/>
              </a:rPr>
              <a:t>是入射光子的能量</a:t>
            </a:r>
            <a:r>
              <a:rPr lang="en-US" altLang="zh-CN" dirty="0">
                <a:solidFill>
                  <a:schemeClr val="tx1"/>
                </a:solidFill>
                <a:latin typeface="Times New Roman" panose="02020603050405020304" pitchFamily="18" charset="0"/>
                <a:ea typeface="+mn-ea"/>
                <a:cs typeface="Times New Roman" panose="02020603050405020304" pitchFamily="18" charset="0"/>
              </a:rPr>
              <a:t>).</a:t>
            </a:r>
            <a:r>
              <a:rPr lang="zh-CN" altLang="en-US" dirty="0">
                <a:solidFill>
                  <a:schemeClr val="tx1"/>
                </a:solidFill>
                <a:latin typeface="Times New Roman" panose="02020603050405020304" pitchFamily="18" charset="0"/>
                <a:ea typeface="+mn-ea"/>
                <a:cs typeface="Times New Roman" panose="02020603050405020304" pitchFamily="18" charset="0"/>
              </a:rPr>
              <a:t>除了简单的单原子体系外，原子都不是孤立的，而是被其它原子所包围。因此，</a:t>
            </a:r>
            <a:r>
              <a:rPr lang="zh-CN" altLang="en-US" dirty="0">
                <a:solidFill>
                  <a:srgbClr val="C00000"/>
                </a:solidFill>
                <a:latin typeface="Times New Roman" panose="02020603050405020304" pitchFamily="18" charset="0"/>
                <a:ea typeface="+mn-ea"/>
                <a:cs typeface="Times New Roman" panose="02020603050405020304" pitchFamily="18" charset="0"/>
              </a:rPr>
              <a:t>被打出电子的德布罗意波就要被周围原子散射，形成向内的波，与原来向外的波干涉</a:t>
            </a:r>
            <a:r>
              <a:rPr lang="zh-CN" altLang="en-US" dirty="0">
                <a:solidFill>
                  <a:schemeClr val="tx1"/>
                </a:solidFill>
                <a:latin typeface="Times New Roman" panose="02020603050405020304" pitchFamily="18" charset="0"/>
                <a:ea typeface="+mn-ea"/>
                <a:cs typeface="Times New Roman" panose="02020603050405020304" pitchFamily="18" charset="0"/>
              </a:rPr>
              <a:t>，结果发生增强或减弱，从而使吸收系数呈振荡现象。</a:t>
            </a:r>
          </a:p>
          <a:p>
            <a:pPr algn="just" eaLnBrk="1" hangingPunct="1">
              <a:spcBef>
                <a:spcPct val="0"/>
              </a:spcBef>
              <a:buClrTx/>
              <a:buFontTx/>
              <a:buNone/>
            </a:pPr>
            <a:r>
              <a:rPr lang="zh-CN" altLang="en-US" dirty="0">
                <a:solidFill>
                  <a:schemeClr val="tx1"/>
                </a:solidFill>
                <a:latin typeface="Times New Roman" panose="02020603050405020304" pitchFamily="18" charset="0"/>
                <a:ea typeface="+mn-ea"/>
                <a:cs typeface="Times New Roman" panose="02020603050405020304" pitchFamily="18" charset="0"/>
              </a:rPr>
              <a:t>     </a:t>
            </a:r>
            <a:r>
              <a:rPr lang="en-US" altLang="zh-CN" dirty="0">
                <a:solidFill>
                  <a:schemeClr val="tx1"/>
                </a:solidFill>
                <a:latin typeface="Times New Roman" panose="02020603050405020304" pitchFamily="18" charset="0"/>
                <a:ea typeface="+mn-ea"/>
                <a:cs typeface="Times New Roman" panose="02020603050405020304" pitchFamily="18" charset="0"/>
              </a:rPr>
              <a:t>EXAFS</a:t>
            </a:r>
            <a:r>
              <a:rPr lang="zh-CN" altLang="en-US" dirty="0">
                <a:solidFill>
                  <a:schemeClr val="tx1"/>
                </a:solidFill>
                <a:latin typeface="Times New Roman" panose="02020603050405020304" pitchFamily="18" charset="0"/>
                <a:ea typeface="+mn-ea"/>
                <a:cs typeface="Times New Roman" panose="02020603050405020304" pitchFamily="18" charset="0"/>
              </a:rPr>
              <a:t>既然是由</a:t>
            </a:r>
            <a:r>
              <a:rPr lang="zh-CN" altLang="en-US" dirty="0">
                <a:solidFill>
                  <a:srgbClr val="C00000"/>
                </a:solidFill>
                <a:latin typeface="Times New Roman" panose="02020603050405020304" pitchFamily="18" charset="0"/>
                <a:ea typeface="+mn-ea"/>
                <a:cs typeface="Times New Roman" panose="02020603050405020304" pitchFamily="18" charset="0"/>
              </a:rPr>
              <a:t>邻近的原子的影响</a:t>
            </a:r>
            <a:r>
              <a:rPr lang="zh-CN" altLang="en-US" dirty="0">
                <a:solidFill>
                  <a:schemeClr val="tx1"/>
                </a:solidFill>
                <a:latin typeface="Times New Roman" panose="02020603050405020304" pitchFamily="18" charset="0"/>
                <a:ea typeface="+mn-ea"/>
                <a:cs typeface="Times New Roman" panose="02020603050405020304" pitchFamily="18" charset="0"/>
              </a:rPr>
              <a:t>而形成的，它必然与原子的环境有关，因此，我们就可以利用</a:t>
            </a:r>
            <a:r>
              <a:rPr lang="en-US" altLang="zh-CN" dirty="0">
                <a:solidFill>
                  <a:schemeClr val="tx1"/>
                </a:solidFill>
                <a:latin typeface="Times New Roman" panose="02020603050405020304" pitchFamily="18" charset="0"/>
                <a:ea typeface="+mn-ea"/>
                <a:cs typeface="Times New Roman" panose="02020603050405020304" pitchFamily="18" charset="0"/>
              </a:rPr>
              <a:t>EXAFS</a:t>
            </a:r>
            <a:r>
              <a:rPr lang="zh-CN" altLang="en-US" dirty="0">
                <a:solidFill>
                  <a:schemeClr val="tx1"/>
                </a:solidFill>
                <a:latin typeface="Times New Roman" panose="02020603050405020304" pitchFamily="18" charset="0"/>
                <a:ea typeface="+mn-ea"/>
                <a:cs typeface="Times New Roman" panose="02020603050405020304" pitchFamily="18" charset="0"/>
              </a:rPr>
              <a:t>来</a:t>
            </a:r>
            <a:r>
              <a:rPr lang="zh-CN" altLang="en-US" dirty="0">
                <a:solidFill>
                  <a:srgbClr val="C00000"/>
                </a:solidFill>
                <a:latin typeface="Times New Roman" panose="02020603050405020304" pitchFamily="18" charset="0"/>
                <a:ea typeface="+mn-ea"/>
                <a:cs typeface="Times New Roman" panose="02020603050405020304" pitchFamily="18" charset="0"/>
              </a:rPr>
              <a:t>研究原子的周围结构特征</a:t>
            </a:r>
            <a:r>
              <a:rPr lang="zh-CN" altLang="en-US" dirty="0">
                <a:solidFill>
                  <a:schemeClr val="tx1"/>
                </a:solidFill>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15114582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3" id="{2E3CA6D5-0FA2-4542-8D24-263A25921346}" vid="{20C5A307-69A6-411E-A802-CD6508109C2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主题3</Template>
  <TotalTime>2728138</TotalTime>
  <Words>8034</Words>
  <Application>Microsoft Office PowerPoint</Application>
  <PresentationFormat>全屏显示(4:3)</PresentationFormat>
  <Paragraphs>355</Paragraphs>
  <Slides>92</Slides>
  <Notes>8</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92</vt:i4>
      </vt:variant>
    </vt:vector>
  </HeadingPairs>
  <TitlesOfParts>
    <vt:vector size="112" baseType="lpstr">
      <vt:lpstr>Arial Unicode MS</vt:lpstr>
      <vt:lpstr>黑体</vt:lpstr>
      <vt:lpstr>华文细黑</vt:lpstr>
      <vt:lpstr>楷体_GB2312</vt:lpstr>
      <vt:lpstr>宋体</vt:lpstr>
      <vt:lpstr>Arial</vt:lpstr>
      <vt:lpstr>Arial</vt:lpstr>
      <vt:lpstr>Calibri</vt:lpstr>
      <vt:lpstr>Cambria Math</vt:lpstr>
      <vt:lpstr>Impact</vt:lpstr>
      <vt:lpstr>Lucida Sans Unicode</vt:lpstr>
      <vt:lpstr>Tahoma</vt:lpstr>
      <vt:lpstr>Times New Roman</vt:lpstr>
      <vt:lpstr>Verdana</vt:lpstr>
      <vt:lpstr>Wingdings 2</vt:lpstr>
      <vt:lpstr>Wingdings 3</vt:lpstr>
      <vt:lpstr>主题3</vt:lpstr>
      <vt:lpstr>公式</vt:lpstr>
      <vt:lpstr>Microsoft 公式 3.0</vt:lpstr>
      <vt:lpstr>Equation</vt:lpstr>
      <vt:lpstr>第六章  X射线 </vt:lpstr>
      <vt:lpstr>PowerPoint 演示文稿</vt:lpstr>
      <vt:lpstr>光电效应！电光效应？</vt:lpstr>
      <vt:lpstr>神秘的X射线（X-ray）</vt:lpstr>
      <vt:lpstr>X射线的发现</vt:lpstr>
      <vt:lpstr>PowerPoint 演示文稿</vt:lpstr>
      <vt:lpstr>机遇只偏爱那种有准备的头脑——巴斯德</vt:lpstr>
      <vt:lpstr>威廉·伦琴</vt:lpstr>
      <vt:lpstr>电磁波谱</vt:lpstr>
      <vt:lpstr>PowerPoint 演示文稿</vt:lpstr>
      <vt:lpstr>与研究X 射线相关的诺贝尔奖</vt:lpstr>
      <vt:lpstr>贝克勒尔——元素的放射性</vt:lpstr>
      <vt:lpstr>X射线的波动性</vt:lpstr>
      <vt:lpstr>PowerPoint 演示文稿</vt:lpstr>
      <vt:lpstr>X射线的偏振</vt:lpstr>
      <vt:lpstr>双折射实验</vt:lpstr>
      <vt:lpstr>X射线的衍射</vt:lpstr>
      <vt:lpstr>PowerPoint 演示文稿</vt:lpstr>
      <vt:lpstr>PowerPoint 演示文稿</vt:lpstr>
      <vt:lpstr>PowerPoint 演示文稿</vt:lpstr>
      <vt:lpstr>劳厄相片法和多晶粉末法</vt:lpstr>
      <vt:lpstr>PowerPoint 演示文稿</vt:lpstr>
      <vt:lpstr>PowerPoint 演示文稿</vt:lpstr>
      <vt:lpstr>PowerPoint 演示文稿</vt:lpstr>
      <vt:lpstr>PowerPoint 演示文稿</vt:lpstr>
      <vt:lpstr>PowerPoint 演示文稿</vt:lpstr>
      <vt:lpstr>X射线的偏振</vt:lpstr>
      <vt:lpstr>PowerPoint 演示文稿</vt:lpstr>
      <vt:lpstr>劳厄相片法和多晶粉末法</vt:lpstr>
      <vt:lpstr>X射线产生的机制</vt:lpstr>
      <vt:lpstr>PowerPoint 演示文稿</vt:lpstr>
      <vt:lpstr>X射线发射谱的特征</vt:lpstr>
      <vt:lpstr>连续谱——轫致辐射</vt:lpstr>
      <vt:lpstr>轫致辐射的最小波长——“意料之中”的经验公式</vt:lpstr>
      <vt:lpstr>光电效应！电光效应？</vt:lpstr>
      <vt:lpstr>PowerPoint 演示文稿</vt:lpstr>
      <vt:lpstr>特征辐射（标识辐射）——电子内壳层的跃迁</vt:lpstr>
      <vt:lpstr>PowerPoint 演示文稿</vt:lpstr>
      <vt:lpstr>Moseley的发现——理解周期律的一个重要里程碑</vt:lpstr>
      <vt:lpstr>Another经验公式——师兄你好</vt:lpstr>
      <vt:lpstr>KX射线的物理意义</vt:lpstr>
      <vt:lpstr>产生空穴的方法</vt:lpstr>
      <vt:lpstr>PowerPoint 演示文稿</vt:lpstr>
      <vt:lpstr>PowerPoint 演示文稿</vt:lpstr>
      <vt:lpstr>PowerPoint 演示文稿</vt:lpstr>
      <vt:lpstr>PowerPoint 演示文稿</vt:lpstr>
      <vt:lpstr>俄歇电子——另一种释放能量的途径 （Auger electron）</vt:lpstr>
      <vt:lpstr>电子跃迁诱发原子核激发</vt:lpstr>
      <vt:lpstr>PowerPoint 演示文稿</vt:lpstr>
      <vt:lpstr>同步辐射——产生X射线的新的手段（废物利用）</vt:lpstr>
      <vt:lpstr>同步辐射的优点</vt:lpstr>
      <vt:lpstr>PowerPoint 演示文稿</vt:lpstr>
      <vt:lpstr>PowerPoint 演示文稿</vt:lpstr>
      <vt:lpstr>PowerPoint 演示文稿</vt:lpstr>
      <vt:lpstr>康普顿散射 (Compton Scattering)</vt:lpstr>
      <vt:lpstr>经典考虑——X射线的波长 </vt:lpstr>
      <vt:lpstr>Δλ=0?</vt:lpstr>
      <vt:lpstr>Δλ&gt;0 经典解释 → 量子解释</vt:lpstr>
      <vt:lpstr>Compton公式的推导</vt:lpstr>
      <vt:lpstr>PowerPoint 演示文稿</vt:lpstr>
      <vt:lpstr>Δλ=h/(m_0 c)(1-cos⁡θ)物理意义—— (1)电子的Compton波长</vt:lpstr>
      <vt:lpstr>PowerPoint 演示文稿</vt:lpstr>
      <vt:lpstr>Δλ=h/(m_0 c)(1-cos⁡θ)物理意义—— (2) Δλ只决定于θ，而与λ无关</vt:lpstr>
      <vt:lpstr>PowerPoint 演示文稿</vt:lpstr>
      <vt:lpstr>Δλ=h/(m_0 c)(1-cos⁡θ)物理意义—— (3) ΔE与λ紧密相关   ΔE=hν γ(1-cosθ)/(1+γ(1-cosθ) )</vt:lpstr>
      <vt:lpstr>Δλ=h/(m_0 c)(1-cos⁡θ)物理意义—— (4)相干散射 </vt:lpstr>
      <vt:lpstr>PowerPoint 演示文稿</vt:lpstr>
      <vt:lpstr>关于Compton散射的一些说明</vt:lpstr>
      <vt:lpstr>Compton散射与基本常数</vt:lpstr>
      <vt:lpstr>PowerPoint 演示文稿</vt:lpstr>
      <vt:lpstr>X射线的吸收——两类相互作用 </vt:lpstr>
      <vt:lpstr>多次小相互作用</vt:lpstr>
      <vt:lpstr>全或无相互作用</vt:lpstr>
      <vt:lpstr>一些相关常数</vt:lpstr>
      <vt:lpstr>光与物质的相互作用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wlx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原子的卢瑟福模型</dc:title>
  <dc:creator>mouse-wlx</dc:creator>
  <cp:lastModifiedBy>刘昊迪</cp:lastModifiedBy>
  <cp:revision>433</cp:revision>
  <cp:lastPrinted>1601-01-01T00:00:00Z</cp:lastPrinted>
  <dcterms:created xsi:type="dcterms:W3CDTF">2003-02-14T07:15:14Z</dcterms:created>
  <dcterms:modified xsi:type="dcterms:W3CDTF">2016-06-11T11:30:21Z</dcterms:modified>
</cp:coreProperties>
</file>